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62" r:id="rId3"/>
    <p:sldId id="263" r:id="rId4"/>
    <p:sldId id="264" r:id="rId5"/>
    <p:sldId id="257" r:id="rId6"/>
    <p:sldId id="296" r:id="rId7"/>
    <p:sldId id="297" r:id="rId8"/>
    <p:sldId id="298" r:id="rId9"/>
    <p:sldId id="259" r:id="rId10"/>
    <p:sldId id="266" r:id="rId11"/>
    <p:sldId id="275" r:id="rId12"/>
    <p:sldId id="258" r:id="rId13"/>
    <p:sldId id="267" r:id="rId14"/>
    <p:sldId id="284" r:id="rId15"/>
    <p:sldId id="260" r:id="rId16"/>
    <p:sldId id="280" r:id="rId17"/>
    <p:sldId id="277" r:id="rId18"/>
    <p:sldId id="293" r:id="rId19"/>
    <p:sldId id="294" r:id="rId20"/>
    <p:sldId id="295" r:id="rId21"/>
    <p:sldId id="283" r:id="rId22"/>
    <p:sldId id="269" r:id="rId23"/>
    <p:sldId id="285" r:id="rId24"/>
    <p:sldId id="286" r:id="rId25"/>
    <p:sldId id="290" r:id="rId26"/>
    <p:sldId id="270" r:id="rId27"/>
    <p:sldId id="271" r:id="rId28"/>
    <p:sldId id="287" r:id="rId29"/>
    <p:sldId id="276" r:id="rId30"/>
    <p:sldId id="273" r:id="rId31"/>
    <p:sldId id="291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33" d="100"/>
          <a:sy n="33" d="100"/>
        </p:scale>
        <p:origin x="-1048" y="-28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259070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heme landscape oran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277" y="8573510"/>
            <a:ext cx="24574619" cy="5327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OC2019_logo_mai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624" y="504879"/>
            <a:ext cx="2579826" cy="270846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2138354" y="6066652"/>
            <a:ext cx="20107292" cy="2131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55000" lnSpcReduction="20000"/>
          </a:bodyPr>
          <a:lstStyle>
            <a:lvl1pPr defTabSz="1261872">
              <a:lnSpc>
                <a:spcPct val="90000"/>
              </a:lnSpc>
              <a:defRPr sz="7451" spc="931">
                <a:solidFill>
                  <a:srgbClr val="797979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ct val="160000"/>
              </a:lnSpc>
            </a:pPr>
            <a:r>
              <a:rPr lang="en-US" dirty="0" smtClean="0"/>
              <a:t>HOW DO I PREP EFFECTIVELY 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FOR A SUNDAY EXPERIENCE?</a:t>
            </a:r>
          </a:p>
          <a:p>
            <a:endParaRPr dirty="0"/>
          </a:p>
        </p:txBody>
      </p:sp>
      <p:pic>
        <p:nvPicPr>
          <p:cNvPr id="119" name="OC2019_logo_ma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1299" y="845192"/>
            <a:ext cx="4665285" cy="489790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4737100" y="8197848"/>
            <a:ext cx="14909800" cy="137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defTabSz="1828800">
              <a:lnSpc>
                <a:spcPct val="90000"/>
              </a:lnSpc>
              <a:spcBef>
                <a:spcPts val="2000"/>
              </a:spcBef>
              <a:defRPr sz="3000" spc="333">
                <a:solidFill>
                  <a:srgbClr val="797979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 smtClean="0"/>
              <a:t>Lisa Molite</a:t>
            </a:r>
            <a:r>
              <a:rPr dirty="0" smtClean="0"/>
              <a:t> </a:t>
            </a:r>
            <a:r>
              <a:rPr dirty="0"/>
              <a:t>| </a:t>
            </a:r>
            <a:r>
              <a:rPr lang="en-US" dirty="0" smtClean="0"/>
              <a:t>@</a:t>
            </a:r>
            <a:r>
              <a:rPr lang="en-US" dirty="0" err="1" smtClean="0"/>
              <a:t>lisamolite</a:t>
            </a:r>
            <a:endParaRPr dirty="0"/>
          </a:p>
        </p:txBody>
      </p:sp>
      <p:pic>
        <p:nvPicPr>
          <p:cNvPr id="122" name="theme landscape oran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5277" y="8573510"/>
            <a:ext cx="24574619" cy="5327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sz="6600" dirty="0"/>
              <a:t>So Many MORE </a:t>
            </a:r>
            <a:r>
              <a:rPr lang="en-US" sz="6600" dirty="0" smtClean="0"/>
              <a:t>Responsibilities</a:t>
            </a:r>
            <a:endParaRPr sz="6600"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3739174" y="3365290"/>
            <a:ext cx="19136306" cy="5702265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/>
              <a:t>Huddles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/>
              <a:t>Leadership Development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/>
              <a:t>Volunteer Assimilation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/>
              <a:t>Partnering with </a:t>
            </a:r>
            <a:r>
              <a:rPr lang="en-US" sz="5600" dirty="0" smtClean="0"/>
              <a:t>Parents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Social Media</a:t>
            </a:r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Pct val="100000"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dirty="0" smtClean="0"/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Pct val="100000"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5124373"/>
      </p:ext>
    </p:extLst>
  </p:cSld>
  <p:clrMapOvr>
    <a:masterClrMapping/>
  </p:clrMapOvr>
  <p:transition xmlns:p14="http://schemas.microsoft.com/office/powerpoint/2010/main"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sz="7200" dirty="0" smtClean="0"/>
              <a:t>Even MORE Responsibilities</a:t>
            </a:r>
            <a:endParaRPr sz="7200"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3739174" y="3365290"/>
            <a:ext cx="19136306" cy="5702265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Events</a:t>
            </a:r>
            <a:endParaRPr lang="en-US" sz="56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Pastoral Care</a:t>
            </a:r>
            <a:endParaRPr lang="en-US" sz="56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Shopping</a:t>
            </a:r>
            <a:endParaRPr lang="en-US" sz="56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Volunteer Troubles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LIFE!</a:t>
            </a:r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Pct val="100000"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dirty="0" smtClean="0"/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Pct val="100000"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5847933"/>
      </p:ext>
    </p:extLst>
  </p:cSld>
  <p:clrMapOvr>
    <a:masterClrMapping/>
  </p:clrMapOvr>
  <p:transition xmlns:p14="http://schemas.microsoft.com/office/powerpoint/2010/main"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ctrTitle" idx="4294967295"/>
          </p:nvPr>
        </p:nvSpPr>
        <p:spPr>
          <a:xfrm>
            <a:off x="3699071" y="3235880"/>
            <a:ext cx="17392258" cy="3113963"/>
          </a:xfrm>
          <a:prstGeom prst="rect">
            <a:avLst/>
          </a:prstGeom>
        </p:spPr>
        <p:txBody>
          <a:bodyPr lIns="91439" tIns="91439" rIns="91439" bIns="91439">
            <a:normAutofit fontScale="90000"/>
          </a:bodyPr>
          <a:lstStyle>
            <a:lvl1pPr algn="l" defTabSz="1828800">
              <a:lnSpc>
                <a:spcPct val="90000"/>
              </a:lnSpc>
              <a:defRPr sz="12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GETTING IT ALL DONE!</a:t>
            </a:r>
            <a:endParaRPr dirty="0"/>
          </a:p>
        </p:txBody>
      </p:sp>
      <p:sp>
        <p:nvSpPr>
          <p:cNvPr id="128" name="Shape 128"/>
          <p:cNvSpPr>
            <a:spLocks noGrp="1"/>
          </p:cNvSpPr>
          <p:nvPr>
            <p:ph type="subTitle" sz="half" idx="4294967295"/>
          </p:nvPr>
        </p:nvSpPr>
        <p:spPr>
          <a:xfrm>
            <a:off x="3824299" y="6349843"/>
            <a:ext cx="14874874" cy="1796903"/>
          </a:xfrm>
          <a:prstGeom prst="rect">
            <a:avLst/>
          </a:prstGeom>
        </p:spPr>
        <p:txBody>
          <a:bodyPr lIns="91439" tIns="91439" rIns="91439" bIns="91439" anchor="t">
            <a:normAutofit lnSpcReduction="10000"/>
          </a:bodyPr>
          <a:lstStyle/>
          <a:p>
            <a:pPr marL="0" indent="0" defTabSz="1828800">
              <a:lnSpc>
                <a:spcPct val="90000"/>
              </a:lnSpc>
              <a:spcBef>
                <a:spcPts val="2000"/>
              </a:spcBef>
              <a:buSzTx/>
              <a:buNone/>
              <a:defRPr spc="200">
                <a:solidFill>
                  <a:srgbClr val="797979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 smtClean="0"/>
              <a:t>3 Tips for Preparing Effectively</a:t>
            </a:r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Tx/>
              <a:buNone/>
              <a:defRPr spc="200">
                <a:solidFill>
                  <a:srgbClr val="797979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mr-IN" dirty="0" smtClean="0"/>
              <a:t>…</a:t>
            </a:r>
            <a:r>
              <a:rPr lang="en-US" dirty="0" smtClean="0"/>
              <a:t>and staying sane in the process!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The 3 - I’s  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3739174" y="3753395"/>
            <a:ext cx="17073209" cy="3408915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Institute a Timeline</a:t>
            </a:r>
            <a:endParaRPr lang="en-US" sz="56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Implement a </a:t>
            </a:r>
            <a:r>
              <a:rPr lang="en-US" sz="5600" dirty="0"/>
              <a:t>R</a:t>
            </a:r>
            <a:r>
              <a:rPr lang="en-US" sz="5600" dirty="0" smtClean="0"/>
              <a:t>hythm</a:t>
            </a:r>
            <a:endParaRPr lang="en-US" sz="56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Invite </a:t>
            </a:r>
            <a:r>
              <a:rPr lang="en-US" sz="5600" dirty="0"/>
              <a:t>O</a:t>
            </a:r>
            <a:r>
              <a:rPr lang="en-US" sz="5600" dirty="0" smtClean="0"/>
              <a:t>thers to </a:t>
            </a:r>
            <a:r>
              <a:rPr lang="en-US" sz="5600" dirty="0"/>
              <a:t>J</a:t>
            </a:r>
            <a:r>
              <a:rPr lang="en-US" sz="5600" dirty="0" smtClean="0"/>
              <a:t>oin You</a:t>
            </a:r>
            <a:endParaRPr lang="en-US" dirty="0" smtClean="0"/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Pct val="100000"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8400247"/>
      </p:ext>
    </p:extLst>
  </p:cSld>
  <p:clrMapOvr>
    <a:masterClrMapping/>
  </p:clrMapOvr>
  <p:transition xmlns:p14="http://schemas.microsoft.com/office/powerpoint/2010/main"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The 3 - I’s  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3739174" y="3753395"/>
            <a:ext cx="17073209" cy="3408915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b="1" dirty="0" smtClean="0"/>
              <a:t>Institute a Timeline</a:t>
            </a:r>
            <a:endParaRPr lang="en-US" sz="5600" b="1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Implement a </a:t>
            </a:r>
            <a:r>
              <a:rPr lang="en-US" sz="5600" dirty="0"/>
              <a:t>R</a:t>
            </a:r>
            <a:r>
              <a:rPr lang="en-US" sz="5600" dirty="0" smtClean="0"/>
              <a:t>hythm</a:t>
            </a:r>
            <a:endParaRPr lang="en-US" sz="56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Invite </a:t>
            </a:r>
            <a:r>
              <a:rPr lang="en-US" sz="5600" dirty="0"/>
              <a:t>O</a:t>
            </a:r>
            <a:r>
              <a:rPr lang="en-US" sz="5600" dirty="0" smtClean="0"/>
              <a:t>thers to </a:t>
            </a:r>
            <a:r>
              <a:rPr lang="en-US" sz="5600" dirty="0"/>
              <a:t>J</a:t>
            </a:r>
            <a:r>
              <a:rPr lang="en-US" sz="5600" dirty="0" smtClean="0"/>
              <a:t>oin You</a:t>
            </a:r>
            <a:endParaRPr lang="en-US" dirty="0" smtClean="0"/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Pct val="100000"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3287266"/>
      </p:ext>
    </p:extLst>
  </p:cSld>
  <p:clrMapOvr>
    <a:masterClrMapping/>
  </p:clrMapOvr>
  <p:transition xmlns:p14="http://schemas.microsoft.com/office/powerpoint/2010/main"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INSTITUTE A TIMELINE</a:t>
            </a:r>
            <a:endParaRPr dirty="0"/>
          </a:p>
        </p:txBody>
      </p:sp>
      <p:sp>
        <p:nvSpPr>
          <p:cNvPr id="135" name="Shape 135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subTitle" sz="quarter" idx="4294967295"/>
          </p:nvPr>
        </p:nvSpPr>
        <p:spPr>
          <a:xfrm>
            <a:off x="2751468" y="4079967"/>
            <a:ext cx="19189723" cy="4220407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8000" dirty="0" smtClean="0"/>
              <a:t>Identify all of your responsibilities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426935" cy="1533795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sz="6000" dirty="0" smtClean="0"/>
              <a:t>RESPONSIBILITIES -  SAMPLE LIST</a:t>
            </a:r>
            <a:endParaRPr sz="6000" dirty="0"/>
          </a:p>
        </p:txBody>
      </p:sp>
      <p:sp>
        <p:nvSpPr>
          <p:cNvPr id="135" name="Shape 135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pic>
        <p:nvPicPr>
          <p:cNvPr id="4" name="Picture 3" descr="Screen Shot 2019-04-26 at 3.49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30" y="3348417"/>
            <a:ext cx="23221901" cy="546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30326"/>
      </p:ext>
    </p:extLst>
  </p:cSld>
  <p:clrMapOvr>
    <a:masterClrMapping/>
  </p:clrMapOvr>
  <p:transition xmlns:p14="http://schemas.microsoft.com/office/powerpoint/2010/main"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INSTITUTE A TIMELINE</a:t>
            </a:r>
            <a:endParaRPr dirty="0"/>
          </a:p>
        </p:txBody>
      </p:sp>
      <p:sp>
        <p:nvSpPr>
          <p:cNvPr id="135" name="Shape 135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subTitle" sz="quarter" idx="4294967295"/>
          </p:nvPr>
        </p:nvSpPr>
        <p:spPr>
          <a:xfrm>
            <a:off x="2751468" y="3741300"/>
            <a:ext cx="19189723" cy="4220407"/>
          </a:xfrm>
          <a:prstGeom prst="rect">
            <a:avLst/>
          </a:prstGeom>
        </p:spPr>
        <p:txBody>
          <a:bodyPr lIns="91439" tIns="91439" rIns="91439" bIns="91439" anchor="t">
            <a:no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7200" dirty="0" smtClean="0"/>
              <a:t>Identify all of your responsibilities 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7200" b="1" dirty="0" smtClean="0"/>
              <a:t>Determine </a:t>
            </a:r>
            <a:r>
              <a:rPr lang="en-US" sz="7200" b="1" dirty="0"/>
              <a:t>a start </a:t>
            </a:r>
            <a:r>
              <a:rPr lang="en-US" sz="7200" b="1" dirty="0" smtClean="0"/>
              <a:t>date by backing up 8 weeks from your due date (any given Sunday)</a:t>
            </a:r>
          </a:p>
        </p:txBody>
      </p:sp>
    </p:spTree>
    <p:extLst>
      <p:ext uri="{BB962C8B-B14F-4D97-AF65-F5344CB8AC3E}">
        <p14:creationId xmlns:p14="http://schemas.microsoft.com/office/powerpoint/2010/main" val="1342430326"/>
      </p:ext>
    </p:extLst>
  </p:cSld>
  <p:clrMapOvr>
    <a:masterClrMapping/>
  </p:clrMapOvr>
  <p:transition xmlns:p14="http://schemas.microsoft.com/office/powerpoint/2010/main"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4-29 at 1.14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6" y="1731940"/>
            <a:ext cx="23259308" cy="996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78808"/>
      </p:ext>
    </p:extLst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4-29 at 1.19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33" y="854401"/>
            <a:ext cx="15893615" cy="1255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1136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4-08 at 12.09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39" y="510827"/>
            <a:ext cx="11330207" cy="6228096"/>
          </a:xfrm>
          <a:prstGeom prst="rect">
            <a:avLst/>
          </a:prstGeom>
        </p:spPr>
      </p:pic>
      <p:pic>
        <p:nvPicPr>
          <p:cNvPr id="3" name="Picture 2" descr="BRAIN DRUG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50" y="7273056"/>
            <a:ext cx="11085696" cy="620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11270"/>
      </p:ext>
    </p:extLst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4-29 at 1.19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900" y="525944"/>
            <a:ext cx="13238266" cy="124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1136"/>
      </p:ext>
    </p:extLst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The 3 - I’s  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3739174" y="3753395"/>
            <a:ext cx="17073209" cy="3408915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Institute a Timeline</a:t>
            </a:r>
            <a:endParaRPr lang="en-US" sz="56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b="1" dirty="0" smtClean="0"/>
              <a:t>Implement a </a:t>
            </a:r>
            <a:r>
              <a:rPr lang="en-US" sz="5600" b="1" dirty="0"/>
              <a:t>R</a:t>
            </a:r>
            <a:r>
              <a:rPr lang="en-US" sz="5600" b="1" dirty="0" smtClean="0"/>
              <a:t>hythm</a:t>
            </a:r>
            <a:endParaRPr lang="en-US" sz="5600" b="1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Invite </a:t>
            </a:r>
            <a:r>
              <a:rPr lang="en-US" sz="5600" dirty="0"/>
              <a:t>O</a:t>
            </a:r>
            <a:r>
              <a:rPr lang="en-US" sz="5600" dirty="0" smtClean="0"/>
              <a:t>thers to </a:t>
            </a:r>
            <a:r>
              <a:rPr lang="en-US" sz="5600" dirty="0"/>
              <a:t>J</a:t>
            </a:r>
            <a:r>
              <a:rPr lang="en-US" sz="5600" dirty="0" smtClean="0"/>
              <a:t>oin You</a:t>
            </a:r>
            <a:endParaRPr lang="en-US" dirty="0" smtClean="0"/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Pct val="100000"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7627993"/>
      </p:ext>
    </p:extLst>
  </p:cSld>
  <p:clrMapOvr>
    <a:masterClrMapping/>
  </p:clrMapOvr>
  <p:transition xmlns:p14="http://schemas.microsoft.com/office/powerpoint/2010/main"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>
            <a:normAutofit fontScale="90000"/>
          </a:bodyPr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IMPLEMENT A RHYTHM</a:t>
            </a:r>
            <a:br>
              <a:rPr lang="en-US" dirty="0" smtClean="0"/>
            </a:br>
            <a:endParaRPr dirty="0"/>
          </a:p>
        </p:txBody>
      </p:sp>
      <p:sp>
        <p:nvSpPr>
          <p:cNvPr id="135" name="Shape 135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subTitle" sz="quarter" idx="4294967295"/>
          </p:nvPr>
        </p:nvSpPr>
        <p:spPr>
          <a:xfrm>
            <a:off x="2751468" y="3753396"/>
            <a:ext cx="19189723" cy="4926054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Create a weekly schedule - begin with fixed elements (i.e. meetings, service times, etc.)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Determine work blocks (times you are free to work on Sunday responsibilities)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Place responsibilities from timeline into open work blocks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0331865"/>
      </p:ext>
    </p:extLst>
  </p:cSld>
  <p:clrMapOvr>
    <a:masterClrMapping/>
  </p:clrMapOvr>
  <p:transition xmlns:p14="http://schemas.microsoft.com/office/powerpoint/2010/main"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>
            <a:normAutofit fontScale="90000"/>
          </a:bodyPr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SAMPLE WEEKLY RHYTHM</a:t>
            </a:r>
            <a:br>
              <a:rPr lang="en-US" dirty="0" smtClean="0"/>
            </a:br>
            <a:endParaRPr dirty="0"/>
          </a:p>
        </p:txBody>
      </p:sp>
      <p:sp>
        <p:nvSpPr>
          <p:cNvPr id="135" name="Shape 135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pic>
        <p:nvPicPr>
          <p:cNvPr id="2" name="Picture 1" descr="Screen Shot 2019-04-29 at 12.55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17" y="2815726"/>
            <a:ext cx="17876152" cy="658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20887"/>
      </p:ext>
    </p:extLst>
  </p:cSld>
  <p:clrMapOvr>
    <a:masterClrMapping/>
  </p:clrMapOvr>
  <p:transition xmlns:p14="http://schemas.microsoft.com/office/powerpoint/2010/main"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The 3 - I’s  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3739174" y="3753395"/>
            <a:ext cx="17073209" cy="3408915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Institute a Timeline</a:t>
            </a:r>
            <a:endParaRPr lang="en-US" sz="56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Implement a </a:t>
            </a:r>
            <a:r>
              <a:rPr lang="en-US" sz="5600" dirty="0"/>
              <a:t>R</a:t>
            </a:r>
            <a:r>
              <a:rPr lang="en-US" sz="5600" dirty="0" smtClean="0"/>
              <a:t>hythm</a:t>
            </a:r>
            <a:endParaRPr lang="en-US" sz="56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b="1" dirty="0" smtClean="0"/>
              <a:t>Invite </a:t>
            </a:r>
            <a:r>
              <a:rPr lang="en-US" sz="5600" b="1" dirty="0"/>
              <a:t>O</a:t>
            </a:r>
            <a:r>
              <a:rPr lang="en-US" sz="5600" b="1" dirty="0" smtClean="0"/>
              <a:t>thers to </a:t>
            </a:r>
            <a:r>
              <a:rPr lang="en-US" sz="5600" b="1" dirty="0"/>
              <a:t>J</a:t>
            </a:r>
            <a:r>
              <a:rPr lang="en-US" sz="5600" b="1" dirty="0" smtClean="0"/>
              <a:t>oin You</a:t>
            </a:r>
            <a:endParaRPr lang="en-US" b="1" dirty="0" smtClean="0"/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Pct val="100000"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6458713"/>
      </p:ext>
    </p:extLst>
  </p:cSld>
  <p:clrMapOvr>
    <a:masterClrMapping/>
  </p:clrMapOvr>
  <p:transition xmlns:p14="http://schemas.microsoft.com/office/powerpoint/2010/main"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sz="6400" dirty="0" smtClean="0"/>
              <a:t>BARRIERS TO INVITING</a:t>
            </a:r>
            <a:endParaRPr sz="6400" dirty="0"/>
          </a:p>
        </p:txBody>
      </p:sp>
      <p:sp>
        <p:nvSpPr>
          <p:cNvPr id="135" name="Shape 135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subTitle" sz="quarter" idx="4294967295"/>
          </p:nvPr>
        </p:nvSpPr>
        <p:spPr>
          <a:xfrm>
            <a:off x="2465483" y="3319966"/>
            <a:ext cx="20508335" cy="5494128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marL="0" indent="0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1800" dirty="0" smtClean="0"/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1. Not organized/prepared enough to hand things off</a:t>
            </a:r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2</a:t>
            </a:r>
            <a:r>
              <a:rPr lang="en-US" dirty="0" smtClean="0"/>
              <a:t>. Don’t </a:t>
            </a:r>
            <a:r>
              <a:rPr lang="en-US" dirty="0" smtClean="0"/>
              <a:t>want to burden </a:t>
            </a:r>
            <a:r>
              <a:rPr lang="en-US" dirty="0" smtClean="0"/>
              <a:t>other</a:t>
            </a:r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3. Fear </a:t>
            </a:r>
            <a:r>
              <a:rPr lang="en-US" dirty="0"/>
              <a:t>of resistance/rejection</a:t>
            </a:r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0180697"/>
      </p:ext>
    </p:extLst>
  </p:cSld>
  <p:clrMapOvr>
    <a:masterClrMapping/>
  </p:clrMapOvr>
  <p:transition xmlns:p14="http://schemas.microsoft.com/office/powerpoint/2010/main"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ving Mr. Banks Let's Go Fly A Kite Song Sce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3932" y="2510971"/>
            <a:ext cx="19999386" cy="83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559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aving Mr. Banks Let's Go Fly A Kite Song Scene.mp4.00_01_49_23.Still001.jpg"/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5" r="15405"/>
          <a:stretch>
            <a:fillRect/>
          </a:stretch>
        </p:blipFill>
        <p:spPr>
          <a:xfrm>
            <a:off x="3384066" y="892967"/>
            <a:ext cx="17650803" cy="10682175"/>
          </a:xfrm>
        </p:spPr>
      </p:pic>
    </p:spTree>
    <p:extLst>
      <p:ext uri="{BB962C8B-B14F-4D97-AF65-F5344CB8AC3E}">
        <p14:creationId xmlns:p14="http://schemas.microsoft.com/office/powerpoint/2010/main" val="2979062262"/>
      </p:ext>
    </p:extLst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sz="6400" dirty="0" smtClean="0"/>
              <a:t>INVITE OTHERS TO JOIN YOU</a:t>
            </a:r>
            <a:endParaRPr sz="6400" dirty="0"/>
          </a:p>
        </p:txBody>
      </p:sp>
      <p:sp>
        <p:nvSpPr>
          <p:cNvPr id="135" name="Shape 135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subTitle" sz="quarter" idx="4294967295"/>
          </p:nvPr>
        </p:nvSpPr>
        <p:spPr>
          <a:xfrm>
            <a:off x="2465483" y="3319966"/>
            <a:ext cx="20508335" cy="5494128"/>
          </a:xfrm>
          <a:prstGeom prst="rect">
            <a:avLst/>
          </a:prstGeom>
        </p:spPr>
        <p:txBody>
          <a:bodyPr lIns="91439" tIns="91439" rIns="91439" bIns="91439" anchor="t">
            <a:normAutofit fontScale="55000" lnSpcReduction="20000"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7200" dirty="0"/>
              <a:t>Review your list of </a:t>
            </a:r>
            <a:r>
              <a:rPr lang="en-US" sz="7200" dirty="0" smtClean="0"/>
              <a:t>responsibilities and identify what you can hand off: 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7200" dirty="0" smtClean="0"/>
              <a:t>What drains you? 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7200" dirty="0" smtClean="0"/>
              <a:t>What do you wish you didn’t have to do?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7200" dirty="0" smtClean="0"/>
              <a:t>What will free you to focus on what you are best at? 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7200" dirty="0" smtClean="0"/>
              <a:t>Who on your team has a passion/potential for something in particular?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7200" dirty="0" smtClean="0"/>
              <a:t>Start with one person who can continue in their Sunday role, but also can take on more ownership/responsibility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7200" dirty="0"/>
              <a:t>T</a:t>
            </a:r>
            <a:r>
              <a:rPr lang="en-US" sz="7200" dirty="0" smtClean="0"/>
              <a:t>hen find another person... and then another</a:t>
            </a:r>
            <a:r>
              <a:rPr lang="mr-IN" sz="7200" dirty="0" smtClean="0"/>
              <a:t>…</a:t>
            </a:r>
            <a:r>
              <a:rPr lang="en-US" sz="7200" dirty="0" smtClean="0"/>
              <a:t> and another</a:t>
            </a:r>
            <a:r>
              <a:rPr lang="mr-IN" sz="7200" dirty="0" smtClean="0"/>
              <a:t>…</a:t>
            </a:r>
            <a:endParaRPr lang="en-US" sz="72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3238697"/>
      </p:ext>
    </p:extLst>
  </p:cSld>
  <p:clrMapOvr>
    <a:masterClrMapping/>
  </p:clrMapOvr>
  <p:transition xmlns:p14="http://schemas.microsoft.com/office/powerpoint/2010/main"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WHY BOTHER?</a:t>
            </a:r>
            <a:endParaRPr dirty="0"/>
          </a:p>
        </p:txBody>
      </p:sp>
      <p:sp>
        <p:nvSpPr>
          <p:cNvPr id="135" name="Shape 135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subTitle" sz="quarter" idx="4294967295"/>
          </p:nvPr>
        </p:nvSpPr>
        <p:spPr>
          <a:xfrm>
            <a:off x="1812268" y="3855881"/>
            <a:ext cx="21404873" cy="5182301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A team doing this is always better than just you: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/>
              <a:t>You won’t feel crazy </a:t>
            </a:r>
            <a:r>
              <a:rPr lang="mr-IN" dirty="0"/>
              <a:t>–</a:t>
            </a:r>
            <a:r>
              <a:rPr lang="en-US" dirty="0"/>
              <a:t> you will have peace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Others get to be a part of this great work God has given us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You won’t miss moments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5172920"/>
      </p:ext>
    </p:extLst>
  </p:cSld>
  <p:clrMapOvr>
    <a:masterClrMapping/>
  </p:clrMapOvr>
  <p:transition xmlns:p14="http://schemas.microsoft.com/office/powerpoint/2010/main"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760510-stock-vector-brain-and-gears-concept-of-ideas-logo-v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64" y="566262"/>
            <a:ext cx="12205228" cy="128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85843"/>
      </p:ext>
    </p:extLst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ctrTitle" idx="4294967295"/>
          </p:nvPr>
        </p:nvSpPr>
        <p:spPr>
          <a:xfrm>
            <a:off x="3699070" y="3049141"/>
            <a:ext cx="18154073" cy="4868605"/>
          </a:xfrm>
          <a:prstGeom prst="rect">
            <a:avLst/>
          </a:prstGeom>
        </p:spPr>
        <p:txBody>
          <a:bodyPr lIns="91439" tIns="91439" rIns="91439" bIns="91439">
            <a:normAutofit fontScale="90000"/>
          </a:bodyPr>
          <a:lstStyle>
            <a:lvl1pPr algn="l" defTabSz="1828800">
              <a:lnSpc>
                <a:spcPct val="90000"/>
              </a:lnSpc>
              <a:defRPr sz="12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Being prepared in advance allows us to be present in the moment.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2878374"/>
      </p:ext>
    </p:extLst>
  </p:cSld>
  <p:clrMapOvr>
    <a:masterClrMapping/>
  </p:clrMapOvr>
  <p:transition xmlns:p14="http://schemas.microsoft.com/office/powerpoint/2010/main"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ctrTitle" idx="4294967295"/>
          </p:nvPr>
        </p:nvSpPr>
        <p:spPr>
          <a:xfrm>
            <a:off x="2232033" y="3910798"/>
            <a:ext cx="19621111" cy="3108867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algn="l" defTabSz="1828800">
              <a:lnSpc>
                <a:spcPct val="90000"/>
              </a:lnSpc>
              <a:defRPr sz="12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sz="9600" dirty="0" smtClean="0"/>
              <a:t>#OPERATIONSUNDAYSCOMING</a:t>
            </a:r>
            <a:endParaRPr sz="9600" dirty="0"/>
          </a:p>
        </p:txBody>
      </p:sp>
    </p:spTree>
    <p:extLst>
      <p:ext uri="{BB962C8B-B14F-4D97-AF65-F5344CB8AC3E}">
        <p14:creationId xmlns:p14="http://schemas.microsoft.com/office/powerpoint/2010/main" val="1885699303"/>
      </p:ext>
    </p:extLst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load (1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95" y="644269"/>
            <a:ext cx="11014966" cy="119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24277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ctrTitle" idx="4294967295"/>
          </p:nvPr>
        </p:nvSpPr>
        <p:spPr>
          <a:xfrm>
            <a:off x="3699071" y="3235880"/>
            <a:ext cx="17392258" cy="3113963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12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Sunday’s Coming!</a:t>
            </a:r>
            <a:endParaRPr dirty="0"/>
          </a:p>
        </p:txBody>
      </p:sp>
      <p:sp>
        <p:nvSpPr>
          <p:cNvPr id="125" name="Shape 125"/>
          <p:cNvSpPr>
            <a:spLocks noGrp="1"/>
          </p:cNvSpPr>
          <p:nvPr>
            <p:ph type="subTitle" sz="half" idx="4294967295"/>
          </p:nvPr>
        </p:nvSpPr>
        <p:spPr>
          <a:xfrm>
            <a:off x="3824299" y="6349843"/>
            <a:ext cx="14874874" cy="2255573"/>
          </a:xfrm>
          <a:prstGeom prst="rect">
            <a:avLst/>
          </a:prstGeom>
        </p:spPr>
        <p:txBody>
          <a:bodyPr lIns="91439" tIns="91439" rIns="91439" bIns="91439" anchor="t"/>
          <a:lstStyle/>
          <a:p>
            <a:pPr marL="0" indent="0" defTabSz="1828800">
              <a:lnSpc>
                <a:spcPct val="90000"/>
              </a:lnSpc>
              <a:spcBef>
                <a:spcPts val="2000"/>
              </a:spcBef>
              <a:buSzTx/>
              <a:buNone/>
              <a:defRPr spc="200">
                <a:solidFill>
                  <a:srgbClr val="797979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 smtClean="0"/>
              <a:t>Are you ready?</a:t>
            </a:r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Tx/>
              <a:buNone/>
              <a:defRPr spc="200">
                <a:solidFill>
                  <a:srgbClr val="797979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760510-stock-vector-brain-and-gears-concept-of-ideas-logo-v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64" y="566262"/>
            <a:ext cx="12205228" cy="128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67812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load (1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95" y="644269"/>
            <a:ext cx="11014966" cy="119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20997"/>
      </p:ext>
    </p:extLst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ctrTitle" idx="4294967295"/>
          </p:nvPr>
        </p:nvSpPr>
        <p:spPr>
          <a:xfrm>
            <a:off x="3699071" y="3235880"/>
            <a:ext cx="17392258" cy="3113963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12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Is it worth it?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339942"/>
      </p:ext>
    </p:extLst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So Many Responsibilities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3739174" y="3365290"/>
            <a:ext cx="19136306" cy="5702265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Curriculum (Large Group &amp; Small Group)</a:t>
            </a:r>
            <a:endParaRPr lang="en-US" sz="56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Resources (Large Group &amp; Small Group)</a:t>
            </a:r>
            <a:endParaRPr lang="en-US" sz="56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Production Elements (Presentation, Rehearsal)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Environment/</a:t>
            </a:r>
            <a:r>
              <a:rPr lang="en-US" sz="5600" dirty="0"/>
              <a:t>Set </a:t>
            </a:r>
            <a:r>
              <a:rPr lang="en-US" sz="5600" dirty="0" smtClean="0"/>
              <a:t>Design</a:t>
            </a:r>
            <a:endParaRPr lang="en-US" sz="56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5600" dirty="0" smtClean="0"/>
              <a:t>Volunteers (Scheduling, Communication, Preparation)</a:t>
            </a:r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Pct val="100000"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dirty="0" smtClean="0"/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Pct val="100000"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4825</TotalTime>
  <Words>426</Words>
  <Application>Microsoft Macintosh PowerPoint</Application>
  <PresentationFormat>Custom</PresentationFormat>
  <Paragraphs>74</Paragraphs>
  <Slides>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White</vt:lpstr>
      <vt:lpstr>PowerPoint Presentation</vt:lpstr>
      <vt:lpstr>PowerPoint Presentation</vt:lpstr>
      <vt:lpstr>PowerPoint Presentation</vt:lpstr>
      <vt:lpstr>PowerPoint Presentation</vt:lpstr>
      <vt:lpstr>Sunday’s Coming!</vt:lpstr>
      <vt:lpstr>PowerPoint Presentation</vt:lpstr>
      <vt:lpstr>PowerPoint Presentation</vt:lpstr>
      <vt:lpstr>Is it worth it? </vt:lpstr>
      <vt:lpstr>So Many Responsibilities</vt:lpstr>
      <vt:lpstr>So Many MORE Responsibilities</vt:lpstr>
      <vt:lpstr>Even MORE Responsibilities</vt:lpstr>
      <vt:lpstr>GETTING IT ALL DONE!</vt:lpstr>
      <vt:lpstr>The 3 - I’s  </vt:lpstr>
      <vt:lpstr>The 3 - I’s  </vt:lpstr>
      <vt:lpstr>INSTITUTE A TIMELINE</vt:lpstr>
      <vt:lpstr>RESPONSIBILITIES -  SAMPLE LIST</vt:lpstr>
      <vt:lpstr>INSTITUTE A TIMELINE</vt:lpstr>
      <vt:lpstr>PowerPoint Presentation</vt:lpstr>
      <vt:lpstr>PowerPoint Presentation</vt:lpstr>
      <vt:lpstr>PowerPoint Presentation</vt:lpstr>
      <vt:lpstr>The 3 - I’s  </vt:lpstr>
      <vt:lpstr> IMPLEMENT A RHYTHM </vt:lpstr>
      <vt:lpstr> SAMPLE WEEKLY RHYTHM </vt:lpstr>
      <vt:lpstr>The 3 - I’s  </vt:lpstr>
      <vt:lpstr>BARRIERS TO INVITING</vt:lpstr>
      <vt:lpstr>PowerPoint Presentation</vt:lpstr>
      <vt:lpstr>PowerPoint Presentation</vt:lpstr>
      <vt:lpstr>INVITE OTHERS TO JOIN YOU</vt:lpstr>
      <vt:lpstr>WHY BOTHER?</vt:lpstr>
      <vt:lpstr>Being prepared in advance allows us to be present in the moment.</vt:lpstr>
      <vt:lpstr>#OPERATIONSUNDAYSCOMING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Lisa Molite</cp:lastModifiedBy>
  <cp:revision>45</cp:revision>
  <dcterms:modified xsi:type="dcterms:W3CDTF">2019-05-02T04:32:45Z</dcterms:modified>
</cp:coreProperties>
</file>