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0"/>
  </p:notesMasterIdLst>
  <p:sldIdLst>
    <p:sldId id="256" r:id="rId2"/>
    <p:sldId id="261" r:id="rId3"/>
    <p:sldId id="267" r:id="rId4"/>
    <p:sldId id="268" r:id="rId5"/>
    <p:sldId id="269" r:id="rId6"/>
    <p:sldId id="262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65" r:id="rId15"/>
    <p:sldId id="266" r:id="rId16"/>
    <p:sldId id="264" r:id="rId17"/>
    <p:sldId id="277" r:id="rId18"/>
    <p:sldId id="278" r:id="rId19"/>
    <p:sldId id="280" r:id="rId20"/>
    <p:sldId id="279" r:id="rId21"/>
    <p:sldId id="281" r:id="rId22"/>
    <p:sldId id="283" r:id="rId23"/>
    <p:sldId id="282" r:id="rId24"/>
    <p:sldId id="259" r:id="rId25"/>
    <p:sldId id="284" r:id="rId26"/>
    <p:sldId id="285" r:id="rId27"/>
    <p:sldId id="260" r:id="rId28"/>
    <p:sldId id="286" r:id="rId29"/>
    <p:sldId id="293" r:id="rId30"/>
    <p:sldId id="323" r:id="rId31"/>
    <p:sldId id="288" r:id="rId32"/>
    <p:sldId id="291" r:id="rId33"/>
    <p:sldId id="287" r:id="rId34"/>
    <p:sldId id="292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25" r:id="rId43"/>
    <p:sldId id="324" r:id="rId44"/>
    <p:sldId id="326" r:id="rId45"/>
    <p:sldId id="327" r:id="rId46"/>
    <p:sldId id="302" r:id="rId47"/>
    <p:sldId id="303" r:id="rId48"/>
    <p:sldId id="304" r:id="rId49"/>
    <p:sldId id="305" r:id="rId50"/>
    <p:sldId id="301" r:id="rId51"/>
    <p:sldId id="311" r:id="rId52"/>
    <p:sldId id="321" r:id="rId53"/>
    <p:sldId id="322" r:id="rId54"/>
    <p:sldId id="328" r:id="rId55"/>
    <p:sldId id="306" r:id="rId56"/>
    <p:sldId id="309" r:id="rId57"/>
    <p:sldId id="310" r:id="rId58"/>
    <p:sldId id="312" r:id="rId59"/>
    <p:sldId id="313" r:id="rId60"/>
    <p:sldId id="315" r:id="rId61"/>
    <p:sldId id="314" r:id="rId62"/>
    <p:sldId id="307" r:id="rId63"/>
    <p:sldId id="316" r:id="rId64"/>
    <p:sldId id="317" r:id="rId65"/>
    <p:sldId id="318" r:id="rId66"/>
    <p:sldId id="308" r:id="rId67"/>
    <p:sldId id="319" r:id="rId68"/>
    <p:sldId id="320" r:id="rId6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7" d="100"/>
          <a:sy n="37" d="100"/>
        </p:scale>
        <p:origin x="-744" y="-104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180422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heme landscape oran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5277" y="8573510"/>
            <a:ext cx="24574619" cy="5327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OC2019_logo_mai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624" y="504879"/>
            <a:ext cx="2579826" cy="270846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63"/>
            <a:ext cx="20726400" cy="294005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5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3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4"/>
            <a:ext cx="5689600" cy="730251"/>
          </a:xfrm>
          <a:prstGeom prst="rect">
            <a:avLst/>
          </a:prstGeom>
        </p:spPr>
        <p:txBody>
          <a:bodyPr lIns="243834" tIns="121917" rIns="243834" bIns="121917"/>
          <a:lstStyle/>
          <a:p>
            <a:fld id="{6F2B70A3-B003-1444-A38B-5A11B7FA7D2A}" type="datetimeFigureOut">
              <a:rPr lang="en-US" smtClean="0"/>
              <a:t>5/5/19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4"/>
            <a:ext cx="7721600" cy="730251"/>
          </a:xfrm>
          <a:prstGeom prst="rect">
            <a:avLst/>
          </a:prstGeom>
        </p:spPr>
        <p:txBody>
          <a:bodyPr lIns="243834" tIns="121917" rIns="243834" bIns="12191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05652" y="13010554"/>
            <a:ext cx="554838" cy="513601"/>
          </a:xfrm>
        </p:spPr>
        <p:txBody>
          <a:bodyPr/>
          <a:lstStyle/>
          <a:p>
            <a:fld id="{CDFDDDD5-398F-A64B-B3C6-AFCCA1A80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1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9.JP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Relationship Id="rId3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Relationship Id="rId3" Type="http://schemas.openxmlformats.org/officeDocument/2006/relationships/image" Target="../media/image3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3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OC2019_logo_ma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1299" y="845192"/>
            <a:ext cx="4665285" cy="489790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4737100" y="7887794"/>
            <a:ext cx="14909800" cy="137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defTabSz="1828800">
              <a:lnSpc>
                <a:spcPct val="90000"/>
              </a:lnSpc>
              <a:spcBef>
                <a:spcPts val="2000"/>
              </a:spcBef>
              <a:defRPr sz="3000" spc="333">
                <a:solidFill>
                  <a:srgbClr val="797979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 smtClean="0"/>
              <a:t>LISA MOLITE | @</a:t>
            </a:r>
            <a:r>
              <a:rPr lang="en-US" dirty="0" err="1" smtClean="0"/>
              <a:t>lisamolite</a:t>
            </a:r>
            <a:endParaRPr dirty="0"/>
          </a:p>
        </p:txBody>
      </p:sp>
      <p:sp>
        <p:nvSpPr>
          <p:cNvPr id="121" name="Shape 121"/>
          <p:cNvSpPr/>
          <p:nvPr/>
        </p:nvSpPr>
        <p:spPr>
          <a:xfrm>
            <a:off x="1338696" y="6219838"/>
            <a:ext cx="21831038" cy="1637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85000" lnSpcReduction="20000"/>
          </a:bodyPr>
          <a:lstStyle>
            <a:lvl1pPr defTabSz="1261872">
              <a:lnSpc>
                <a:spcPct val="90000"/>
              </a:lnSpc>
              <a:defRPr sz="7451" spc="931">
                <a:solidFill>
                  <a:srgbClr val="797979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dirty="0" smtClean="0"/>
              <a:t>HOW </a:t>
            </a:r>
            <a:r>
              <a:rPr lang="en-US" dirty="0" smtClean="0"/>
              <a:t>DO I </a:t>
            </a:r>
            <a:r>
              <a:rPr lang="en-US" dirty="0" smtClean="0"/>
              <a:t>DESIGN BETTER </a:t>
            </a:r>
          </a:p>
          <a:p>
            <a:r>
              <a:rPr lang="en-US" dirty="0" smtClean="0"/>
              <a:t>ENVIRONMENTS FOR </a:t>
            </a:r>
            <a:r>
              <a:rPr lang="en-US" dirty="0" smtClean="0"/>
              <a:t>KIDS?</a:t>
            </a:r>
            <a:endParaRPr dirty="0"/>
          </a:p>
        </p:txBody>
      </p:sp>
      <p:pic>
        <p:nvPicPr>
          <p:cNvPr id="122" name="theme landscape oran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5277" y="8573510"/>
            <a:ext cx="24574619" cy="5327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ctrTitle" idx="4294967295"/>
          </p:nvPr>
        </p:nvSpPr>
        <p:spPr>
          <a:xfrm>
            <a:off x="2059531" y="3569507"/>
            <a:ext cx="21796713" cy="5251293"/>
          </a:xfrm>
          <a:prstGeom prst="rect">
            <a:avLst/>
          </a:prstGeom>
        </p:spPr>
        <p:txBody>
          <a:bodyPr lIns="91439" tIns="91439" rIns="91439" bIns="91439">
            <a:normAutofit fontScale="90000"/>
          </a:bodyPr>
          <a:lstStyle>
            <a:lvl1pPr algn="l" defTabSz="1828800">
              <a:lnSpc>
                <a:spcPct val="90000"/>
              </a:lnSpc>
              <a:defRPr sz="12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Creating an awesome environment is not the end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it’s a means to an end.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173391"/>
      </p:ext>
    </p:extLst>
  </p:cSld>
  <p:clrMapOvr>
    <a:masterClrMapping/>
  </p:clrMapOvr>
  <p:transition xmlns:p14="http://schemas.microsoft.com/office/powerpoint/2010/main"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ctrTitle" idx="4294967295"/>
          </p:nvPr>
        </p:nvSpPr>
        <p:spPr>
          <a:xfrm>
            <a:off x="1321019" y="3492789"/>
            <a:ext cx="22223966" cy="5035059"/>
          </a:xfrm>
          <a:prstGeom prst="rect">
            <a:avLst/>
          </a:prstGeom>
        </p:spPr>
        <p:txBody>
          <a:bodyPr lIns="91439" tIns="91439" rIns="91439" bIns="91439">
            <a:normAutofit fontScale="90000"/>
          </a:bodyPr>
          <a:lstStyle>
            <a:lvl1pPr algn="l" defTabSz="1828800">
              <a:lnSpc>
                <a:spcPct val="90000"/>
              </a:lnSpc>
              <a:defRPr sz="12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The goal of your physical environment is to create a space where relationships can thrive.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173391"/>
      </p:ext>
    </p:extLst>
  </p:cSld>
  <p:clrMapOvr>
    <a:masterClrMapping/>
  </p:clrMapOvr>
  <p:transition xmlns:p14="http://schemas.microsoft.com/office/powerpoint/2010/main"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BIG 5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4393142" y="2941902"/>
            <a:ext cx="18482338" cy="5327651"/>
          </a:xfrm>
          <a:prstGeom prst="rect">
            <a:avLst/>
          </a:prstGeom>
        </p:spPr>
        <p:txBody>
          <a:bodyPr lIns="91439" tIns="91439" rIns="91439" bIns="91439" anchor="t"/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dirty="0" smtClean="0"/>
              <a:t>Make It Unique</a:t>
            </a:r>
            <a:endParaRPr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dirty="0" smtClean="0"/>
              <a:t>Make </a:t>
            </a:r>
            <a:r>
              <a:rPr lang="en-US" dirty="0"/>
              <a:t>I</a:t>
            </a:r>
            <a:r>
              <a:rPr lang="en-US" dirty="0" smtClean="0"/>
              <a:t>t Relevant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dirty="0" smtClean="0"/>
              <a:t>Make It Safe</a:t>
            </a:r>
            <a:endParaRPr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dirty="0" smtClean="0"/>
              <a:t>Make It Appealing</a:t>
            </a:r>
            <a:endParaRPr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dirty="0" smtClean="0"/>
              <a:t>Make It Fun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3960774"/>
      </p:ext>
    </p:extLst>
  </p:cSld>
  <p:clrMapOvr>
    <a:masterClrMapping/>
  </p:clrMapOvr>
  <p:transition xmlns:p14="http://schemas.microsoft.com/office/powerpoint/2010/main"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MAKE IT UNIQUE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1349431" y="4568970"/>
            <a:ext cx="21670256" cy="3447323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marL="0" indent="0" defTabSz="1828800">
              <a:lnSpc>
                <a:spcPct val="90000"/>
              </a:lnSpc>
              <a:spcBef>
                <a:spcPts val="2000"/>
              </a:spcBef>
              <a:buSzPct val="100000"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7200" dirty="0" smtClean="0"/>
              <a:t>As much as possible the environments you create should be tailored to the age group using the space.</a:t>
            </a:r>
            <a:endParaRPr sz="7200" dirty="0"/>
          </a:p>
        </p:txBody>
      </p:sp>
    </p:spTree>
    <p:extLst>
      <p:ext uri="{BB962C8B-B14F-4D97-AF65-F5344CB8AC3E}">
        <p14:creationId xmlns:p14="http://schemas.microsoft.com/office/powerpoint/2010/main" val="1425377495"/>
      </p:ext>
    </p:extLst>
  </p:cSld>
  <p:clrMapOvr>
    <a:masterClrMapping/>
  </p:clrMapOvr>
  <p:transition xmlns:p14="http://schemas.microsoft.com/office/powerpoint/2010/main"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0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811" y="351198"/>
            <a:ext cx="11858114" cy="889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49584"/>
      </p:ext>
    </p:extLst>
  </p:cSld>
  <p:clrMapOvr>
    <a:masterClrMapping/>
  </p:clrMapOvr>
  <p:transition xmlns:p14="http://schemas.microsoft.com/office/powerpoint/2010/main"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4-29 at 11.03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80" y="742983"/>
            <a:ext cx="10923433" cy="820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49584"/>
      </p:ext>
    </p:extLst>
  </p:cSld>
  <p:clrMapOvr>
    <a:masterClrMapping/>
  </p:clrMapOvr>
  <p:transition xmlns:p14="http://schemas.microsoft.com/office/powerpoint/2010/main"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217" y="277792"/>
            <a:ext cx="11906734" cy="893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49584"/>
      </p:ext>
    </p:extLst>
  </p:cSld>
  <p:clrMapOvr>
    <a:masterClrMapping/>
  </p:clrMapOvr>
  <p:transition xmlns:p14="http://schemas.microsoft.com/office/powerpoint/2010/main"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44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719" y="365314"/>
            <a:ext cx="9951180" cy="915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18547"/>
      </p:ext>
    </p:extLst>
  </p:cSld>
  <p:clrMapOvr>
    <a:masterClrMapping/>
  </p:clrMapOvr>
  <p:transition xmlns:p14="http://schemas.microsoft.com/office/powerpoint/2010/main"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4-29 at 11.03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008" y="5064028"/>
            <a:ext cx="5767399" cy="4332869"/>
          </a:xfrm>
          <a:prstGeom prst="rect">
            <a:avLst/>
          </a:prstGeom>
        </p:spPr>
      </p:pic>
      <p:pic>
        <p:nvPicPr>
          <p:cNvPr id="4" name="Picture 3" descr="IMG_144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0417" y="2062965"/>
            <a:ext cx="6524479" cy="6002126"/>
          </a:xfrm>
          <a:prstGeom prst="rect">
            <a:avLst/>
          </a:prstGeom>
        </p:spPr>
      </p:pic>
      <p:pic>
        <p:nvPicPr>
          <p:cNvPr id="5" name="Picture 4" descr="IMG_70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8" y="3499945"/>
            <a:ext cx="6613358" cy="4960018"/>
          </a:xfrm>
          <a:prstGeom prst="rect">
            <a:avLst/>
          </a:prstGeom>
        </p:spPr>
      </p:pic>
      <p:pic>
        <p:nvPicPr>
          <p:cNvPr id="6" name="Picture 5" descr="IMG_8009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008" y="326581"/>
            <a:ext cx="5683345" cy="426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18547"/>
      </p:ext>
    </p:extLst>
  </p:cSld>
  <p:clrMapOvr>
    <a:masterClrMapping/>
  </p:clrMapOvr>
  <p:transition xmlns:p14="http://schemas.microsoft.com/office/powerpoint/2010/main"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MAKE IT RELEVANT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1746321" y="4251493"/>
            <a:ext cx="20876476" cy="3804487"/>
          </a:xfrm>
          <a:prstGeom prst="rect">
            <a:avLst/>
          </a:prstGeom>
        </p:spPr>
        <p:txBody>
          <a:bodyPr lIns="91439" tIns="91439" rIns="91439" bIns="91439" anchor="t">
            <a:noAutofit/>
          </a:bodyPr>
          <a:lstStyle/>
          <a:p>
            <a:pPr marL="0" indent="0" defTabSz="1828800">
              <a:lnSpc>
                <a:spcPct val="90000"/>
              </a:lnSpc>
              <a:spcBef>
                <a:spcPts val="2000"/>
              </a:spcBef>
              <a:buSzPct val="100000"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12000" dirty="0" smtClean="0"/>
              <a:t>If it’s 2019 outside, it needs to look like 2019 inside. </a:t>
            </a:r>
            <a:endParaRPr sz="12000" dirty="0"/>
          </a:p>
        </p:txBody>
      </p:sp>
    </p:spTree>
    <p:extLst>
      <p:ext uri="{BB962C8B-B14F-4D97-AF65-F5344CB8AC3E}">
        <p14:creationId xmlns:p14="http://schemas.microsoft.com/office/powerpoint/2010/main" val="3829293556"/>
      </p:ext>
    </p:extLst>
  </p:cSld>
  <p:clrMapOvr>
    <a:masterClrMapping/>
  </p:clrMapOvr>
  <p:transition xmlns:p14="http://schemas.microsoft.com/office/powerpoint/2010/main"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buc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05" y="1172107"/>
            <a:ext cx="10749144" cy="805148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5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903" y="634955"/>
            <a:ext cx="10847130" cy="813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18547"/>
      </p:ext>
    </p:extLst>
  </p:cSld>
  <p:clrMapOvr>
    <a:masterClrMapping/>
  </p:clrMapOvr>
  <p:transition xmlns:p14="http://schemas.microsoft.com/office/powerpoint/2010/main"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5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82" y="436531"/>
            <a:ext cx="8835014" cy="883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68613"/>
      </p:ext>
    </p:extLst>
  </p:cSld>
  <p:clrMapOvr>
    <a:masterClrMapping/>
  </p:clrMapOvr>
  <p:transition xmlns:p14="http://schemas.microsoft.com/office/powerpoint/2010/main"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MAKE IT SAFE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2659171" y="3537172"/>
            <a:ext cx="20216309" cy="5352186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marL="0" indent="0" defTabSz="1828800">
              <a:lnSpc>
                <a:spcPct val="90000"/>
              </a:lnSpc>
              <a:spcBef>
                <a:spcPts val="2000"/>
              </a:spcBef>
              <a:buSzPct val="100000"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dirty="0" smtClean="0"/>
              <a:t>Physical Safety</a:t>
            </a:r>
            <a:endParaRPr dirty="0"/>
          </a:p>
          <a:p>
            <a:pPr lvl="2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dirty="0" smtClean="0"/>
              <a:t>Bathrooms, exits, evacuation plans, ratios, background checks</a:t>
            </a:r>
            <a:endParaRPr dirty="0"/>
          </a:p>
          <a:p>
            <a:pPr marL="0" indent="0" defTabSz="1828800">
              <a:lnSpc>
                <a:spcPct val="90000"/>
              </a:lnSpc>
              <a:spcBef>
                <a:spcPts val="2000"/>
              </a:spcBef>
              <a:buSzPct val="100000"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dirty="0" smtClean="0"/>
              <a:t>Emotional Safety</a:t>
            </a:r>
            <a:endParaRPr dirty="0"/>
          </a:p>
          <a:p>
            <a:pPr lvl="2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dirty="0" smtClean="0"/>
              <a:t>Trusted leaders, Group demographics, a place to belong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0821847"/>
      </p:ext>
    </p:extLst>
  </p:cSld>
  <p:clrMapOvr>
    <a:masterClrMapping/>
  </p:clrMapOvr>
  <p:transition xmlns:p14="http://schemas.microsoft.com/office/powerpoint/2010/main"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MAKE IT APPEALING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2103523" y="3576857"/>
            <a:ext cx="20771957" cy="4677546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6600" dirty="0" smtClean="0"/>
              <a:t>Provide extraordinary service</a:t>
            </a:r>
            <a:endParaRPr sz="66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6600" dirty="0" smtClean="0"/>
              <a:t>Be organized, keep the space clean</a:t>
            </a:r>
            <a:endParaRPr sz="66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6600" dirty="0" smtClean="0"/>
              <a:t>Add intrigue </a:t>
            </a:r>
            <a:r>
              <a:rPr lang="mr-IN" sz="6600" dirty="0" smtClean="0"/>
              <a:t>–</a:t>
            </a:r>
            <a:r>
              <a:rPr lang="en-US" sz="6600" dirty="0" smtClean="0"/>
              <a:t> whatever’s going on, I WANT IN!</a:t>
            </a:r>
            <a:endParaRPr sz="66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6600" dirty="0" smtClean="0"/>
              <a:t>Be predictably - unpredictable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3640821847"/>
      </p:ext>
    </p:extLst>
  </p:cSld>
  <p:clrMapOvr>
    <a:masterClrMapping/>
  </p:clrMapOvr>
  <p:transition xmlns:p14="http://schemas.microsoft.com/office/powerpoint/2010/main"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MAKE IT FUN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1984457" y="3695910"/>
            <a:ext cx="20891024" cy="4598177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8000" dirty="0" smtClean="0"/>
              <a:t>Fun makes a child comfortable</a:t>
            </a:r>
            <a:endParaRPr sz="80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8000" dirty="0" smtClean="0"/>
              <a:t>Fun makes a child want to come back</a:t>
            </a:r>
            <a:endParaRPr sz="80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8000" dirty="0" smtClean="0"/>
              <a:t>Fun earns a child’s trust</a:t>
            </a:r>
            <a:endParaRPr sz="8000" dirty="0"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MAKE IT FUN - HOW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4980401" y="3343988"/>
            <a:ext cx="14255063" cy="5312501"/>
          </a:xfrm>
          <a:prstGeom prst="rect">
            <a:avLst/>
          </a:prstGeom>
        </p:spPr>
        <p:txBody>
          <a:bodyPr lIns="91439" tIns="91439" rIns="91439" bIns="91439" anchor="t">
            <a:normAutofit fontScale="55000" lnSpcReduction="20000"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Games</a:t>
            </a:r>
            <a:endParaRPr sz="98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Out of the box activities</a:t>
            </a:r>
            <a:endParaRPr sz="98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Surprise gifts, snacks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Décor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/>
              <a:t>Wow f</a:t>
            </a:r>
            <a:r>
              <a:rPr lang="en-US" sz="9800" dirty="0" smtClean="0"/>
              <a:t>actors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Laughter, </a:t>
            </a:r>
            <a:r>
              <a:rPr lang="en-US" sz="9800" dirty="0"/>
              <a:t>i</a:t>
            </a:r>
            <a:r>
              <a:rPr lang="en-US" sz="9800" dirty="0" smtClean="0"/>
              <a:t>mpromptu moments</a:t>
            </a:r>
            <a:endParaRPr lang="en-US" sz="98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982122753"/>
      </p:ext>
    </p:extLst>
  </p:cSld>
  <p:clrMapOvr>
    <a:masterClrMapping/>
  </p:clrMapOvr>
  <p:transition xmlns:p14="http://schemas.microsoft.com/office/powerpoint/2010/main"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0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319" y="634953"/>
            <a:ext cx="7936928" cy="7936928"/>
          </a:xfrm>
          <a:prstGeom prst="rect">
            <a:avLst/>
          </a:prstGeom>
        </p:spPr>
      </p:pic>
      <p:pic>
        <p:nvPicPr>
          <p:cNvPr id="2" name="Picture 1" descr="IMG_BEB860AB2CBC-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543" y="634952"/>
            <a:ext cx="7580621" cy="794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21635"/>
      </p:ext>
    </p:extLst>
  </p:cSld>
  <p:clrMapOvr>
    <a:masterClrMapping/>
  </p:clrMapOvr>
  <p:transition xmlns:p14="http://schemas.microsoft.com/office/powerpoint/2010/main"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NUTS &amp; BOLTS</a:t>
            </a:r>
            <a:endParaRPr dirty="0"/>
          </a:p>
        </p:txBody>
      </p:sp>
      <p:sp>
        <p:nvSpPr>
          <p:cNvPr id="135" name="Shape 135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subTitle" sz="quarter" idx="4294967295"/>
          </p:nvPr>
        </p:nvSpPr>
        <p:spPr>
          <a:xfrm>
            <a:off x="4385065" y="4053071"/>
            <a:ext cx="11096716" cy="3814320"/>
          </a:xfrm>
          <a:prstGeom prst="rect">
            <a:avLst/>
          </a:prstGeom>
        </p:spPr>
        <p:txBody>
          <a:bodyPr lIns="91439" tIns="91439" rIns="91439" bIns="91439" anchor="t">
            <a:no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600" dirty="0" smtClean="0"/>
              <a:t>Décor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Tx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600" dirty="0" smtClean="0"/>
              <a:t>Shared Spaces</a:t>
            </a:r>
            <a:endParaRPr sz="9600" dirty="0"/>
          </a:p>
        </p:txBody>
      </p:sp>
      <p:sp>
        <p:nvSpPr>
          <p:cNvPr id="137" name="Shape 137"/>
          <p:cNvSpPr/>
          <p:nvPr/>
        </p:nvSpPr>
        <p:spPr>
          <a:xfrm>
            <a:off x="7135945" y="2936586"/>
            <a:ext cx="11624735" cy="532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pPr algn="r" defTabSz="1828800">
              <a:lnSpc>
                <a:spcPct val="90000"/>
              </a:lnSpc>
              <a:spcBef>
                <a:spcPts val="2000"/>
              </a:spcBef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DÉCOR 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2003717" y="3394153"/>
            <a:ext cx="21293793" cy="5049104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/>
              <a:t>Static Sets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Themed Environments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Changing Themes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98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3476325671"/>
      </p:ext>
    </p:extLst>
  </p:cSld>
  <p:clrMapOvr>
    <a:masterClrMapping/>
  </p:clrMapOvr>
  <p:transition xmlns:p14="http://schemas.microsoft.com/office/powerpoint/2010/main"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DÉCOR 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2003717" y="3394152"/>
            <a:ext cx="21293793" cy="5312501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b="1" dirty="0"/>
              <a:t>Static Sets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Themed Environments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Changing Themes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98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1237486189"/>
      </p:ext>
    </p:extLst>
  </p:cSld>
  <p:clrMapOvr>
    <a:masterClrMapping/>
  </p:clrMapOvr>
  <p:transition xmlns:p14="http://schemas.microsoft.com/office/powerpoint/2010/main"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ck-fil-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10" y="642564"/>
            <a:ext cx="8856331" cy="824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49584"/>
      </p:ext>
    </p:extLst>
  </p:cSld>
  <p:clrMapOvr>
    <a:masterClrMapping/>
  </p:clrMapOvr>
  <p:transition xmlns:p14="http://schemas.microsoft.com/office/powerpoint/2010/main"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44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719" y="365314"/>
            <a:ext cx="9951180" cy="915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46234"/>
      </p:ext>
    </p:extLst>
  </p:cSld>
  <p:clrMapOvr>
    <a:masterClrMapping/>
  </p:clrMapOvr>
  <p:transition xmlns:p14="http://schemas.microsoft.com/office/powerpoint/2010/main"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0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59" y="3922816"/>
            <a:ext cx="6091390" cy="4568543"/>
          </a:xfrm>
          <a:prstGeom prst="rect">
            <a:avLst/>
          </a:prstGeom>
        </p:spPr>
      </p:pic>
      <p:pic>
        <p:nvPicPr>
          <p:cNvPr id="7" name="Picture 6" descr="0926001221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486" y="1343891"/>
            <a:ext cx="6877133" cy="5157850"/>
          </a:xfrm>
          <a:prstGeom prst="rect">
            <a:avLst/>
          </a:prstGeom>
        </p:spPr>
      </p:pic>
      <p:pic>
        <p:nvPicPr>
          <p:cNvPr id="8" name="Picture 7" descr="IMG_16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889" y="3709810"/>
            <a:ext cx="8084428" cy="47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42258"/>
      </p:ext>
    </p:extLst>
  </p:cSld>
  <p:clrMapOvr>
    <a:masterClrMapping/>
  </p:clrMapOvr>
  <p:transition xmlns:p14="http://schemas.microsoft.com/office/powerpoint/2010/main"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DÉCOR 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2003717" y="3394152"/>
            <a:ext cx="21293793" cy="5312501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Static Sets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b="1" dirty="0"/>
              <a:t>Themed Environments </a:t>
            </a:r>
            <a:r>
              <a:rPr lang="mr-IN" sz="9800" b="1" dirty="0"/>
              <a:t>–</a:t>
            </a:r>
            <a:r>
              <a:rPr lang="en-US" sz="9800" b="1" dirty="0"/>
              <a:t> FYI</a:t>
            </a:r>
            <a:r>
              <a:rPr lang="en-US" sz="9800" b="1" dirty="0" smtClean="0"/>
              <a:t>!</a:t>
            </a:r>
            <a:endParaRPr lang="en-US" sz="98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Changing Themes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98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1237486189"/>
      </p:ext>
    </p:extLst>
  </p:cSld>
  <p:clrMapOvr>
    <a:masterClrMapping/>
  </p:clrMapOvr>
  <p:transition xmlns:p14="http://schemas.microsoft.com/office/powerpoint/2010/main"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riginal-s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73" y="1306467"/>
            <a:ext cx="9605824" cy="7204368"/>
          </a:xfrm>
          <a:prstGeom prst="rect">
            <a:avLst/>
          </a:prstGeom>
        </p:spPr>
      </p:pic>
      <p:pic>
        <p:nvPicPr>
          <p:cNvPr id="6" name="Picture 5" descr="Discovery Isl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5180" y="1306467"/>
            <a:ext cx="9605824" cy="720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48102"/>
      </p:ext>
    </p:extLst>
  </p:cSld>
  <p:clrMapOvr>
    <a:masterClrMapping/>
  </p:clrMapOvr>
  <p:transition xmlns:p14="http://schemas.microsoft.com/office/powerpoint/2010/main"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DÉCOR 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2003717" y="3394152"/>
            <a:ext cx="21293793" cy="5312501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Themed Environments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Static Sets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b="1" dirty="0" smtClean="0"/>
              <a:t>Changing Themes </a:t>
            </a:r>
            <a:r>
              <a:rPr lang="mr-IN" sz="9800" b="1" dirty="0" smtClean="0"/>
              <a:t>–</a:t>
            </a:r>
            <a:r>
              <a:rPr lang="en-US" sz="9800" b="1" dirty="0" smtClean="0"/>
              <a:t> my favorite!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98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1237486189"/>
      </p:ext>
    </p:extLst>
  </p:cSld>
  <p:clrMapOvr>
    <a:masterClrMapping/>
  </p:clrMapOvr>
  <p:transition xmlns:p14="http://schemas.microsoft.com/office/powerpoint/2010/main"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1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95" y="413334"/>
            <a:ext cx="11867046" cy="890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62557"/>
      </p:ext>
    </p:extLst>
  </p:cSld>
  <p:clrMapOvr>
    <a:masterClrMapping/>
  </p:clrMapOvr>
  <p:transition xmlns:p14="http://schemas.microsoft.com/office/powerpoint/2010/main"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8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932" y="485920"/>
            <a:ext cx="8539722" cy="85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62557"/>
      </p:ext>
    </p:extLst>
  </p:cSld>
  <p:clrMapOvr>
    <a:masterClrMapping/>
  </p:clrMapOvr>
  <p:transition xmlns:p14="http://schemas.microsoft.com/office/powerpoint/2010/main"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55" y="622227"/>
            <a:ext cx="11470153" cy="860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62557"/>
      </p:ext>
    </p:extLst>
  </p:cSld>
  <p:clrMapOvr>
    <a:masterClrMapping/>
  </p:clrMapOvr>
  <p:transition xmlns:p14="http://schemas.microsoft.com/office/powerpoint/2010/main"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64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23" y="396847"/>
            <a:ext cx="11875107" cy="890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62557"/>
      </p:ext>
    </p:extLst>
  </p:cSld>
  <p:clrMapOvr>
    <a:masterClrMapping/>
  </p:clrMapOvr>
  <p:transition xmlns:p14="http://schemas.microsoft.com/office/powerpoint/2010/main"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14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227" y="912747"/>
            <a:ext cx="10120726" cy="7590544"/>
          </a:xfrm>
          <a:prstGeom prst="rect">
            <a:avLst/>
          </a:prstGeom>
        </p:spPr>
      </p:pic>
      <p:pic>
        <p:nvPicPr>
          <p:cNvPr id="3" name="Picture 2" descr="IMG_044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569" y="912747"/>
            <a:ext cx="10120724" cy="75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62557"/>
      </p:ext>
    </p:extLst>
  </p:cSld>
  <p:clrMapOvr>
    <a:masterClrMapping/>
  </p:clrMapOvr>
  <p:transition xmlns:p14="http://schemas.microsoft.com/office/powerpoint/2010/main"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eRetailSto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379" y="742300"/>
            <a:ext cx="13969351" cy="78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49584"/>
      </p:ext>
    </p:extLst>
  </p:cSld>
  <p:clrMapOvr>
    <a:masterClrMapping/>
  </p:clrMapOvr>
  <p:transition xmlns:p14="http://schemas.microsoft.com/office/powerpoint/2010/main"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DÉCOR 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2003717" y="3394152"/>
            <a:ext cx="21293793" cy="5312501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Create a Focal Wall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Use Light &amp; Color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98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2665467758"/>
      </p:ext>
    </p:extLst>
  </p:cSld>
  <p:clrMapOvr>
    <a:masterClrMapping/>
  </p:clrMapOvr>
  <p:transition xmlns:p14="http://schemas.microsoft.com/office/powerpoint/2010/main"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DÉCOR </a:t>
            </a:r>
            <a:r>
              <a:rPr lang="mr-IN" dirty="0" smtClean="0"/>
              <a:t>–</a:t>
            </a:r>
            <a:r>
              <a:rPr lang="en-US" dirty="0" smtClean="0"/>
              <a:t> FOCAL WALL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2301969" y="3534164"/>
            <a:ext cx="20995541" cy="4958347"/>
          </a:xfrm>
          <a:prstGeom prst="rect">
            <a:avLst/>
          </a:prstGeom>
        </p:spPr>
        <p:txBody>
          <a:bodyPr lIns="91439" tIns="91439" rIns="91439" bIns="91439" anchor="t">
            <a:normAutofit fontScale="70000" lnSpcReduction="20000"/>
          </a:bodyPr>
          <a:lstStyle/>
          <a:p>
            <a:pPr lvl="2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Insulation Foam Backdrops</a:t>
            </a:r>
          </a:p>
          <a:p>
            <a:pPr lvl="2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Pipe &amp; Drape</a:t>
            </a:r>
          </a:p>
          <a:p>
            <a:pPr lvl="2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Banners</a:t>
            </a:r>
          </a:p>
          <a:p>
            <a:pPr lvl="2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Chalkboard/Whiteboard</a:t>
            </a:r>
          </a:p>
          <a:p>
            <a:pPr lvl="2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Projection Screens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98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950250539"/>
      </p:ext>
    </p:extLst>
  </p:cSld>
  <p:clrMapOvr>
    <a:masterClrMapping/>
  </p:clrMapOvr>
  <p:transition xmlns:p14="http://schemas.microsoft.com/office/powerpoint/2010/main"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8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932" y="485920"/>
            <a:ext cx="8539722" cy="85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81970"/>
      </p:ext>
    </p:extLst>
  </p:cSld>
  <p:clrMapOvr>
    <a:masterClrMapping/>
  </p:clrMapOvr>
  <p:transition xmlns:p14="http://schemas.microsoft.com/office/powerpoint/2010/main"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riginal-s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73" y="1306467"/>
            <a:ext cx="9605824" cy="7204368"/>
          </a:xfrm>
          <a:prstGeom prst="rect">
            <a:avLst/>
          </a:prstGeom>
        </p:spPr>
      </p:pic>
      <p:pic>
        <p:nvPicPr>
          <p:cNvPr id="6" name="Picture 5" descr="Discovery Isl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5180" y="1306467"/>
            <a:ext cx="9605824" cy="720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25562"/>
      </p:ext>
    </p:extLst>
  </p:cSld>
  <p:clrMapOvr>
    <a:masterClrMapping/>
  </p:clrMapOvr>
  <p:transition xmlns:p14="http://schemas.microsoft.com/office/powerpoint/2010/main"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44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719" y="365314"/>
            <a:ext cx="9951180" cy="915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89387"/>
      </p:ext>
    </p:extLst>
  </p:cSld>
  <p:clrMapOvr>
    <a:masterClrMapping/>
  </p:clrMapOvr>
  <p:transition xmlns:p14="http://schemas.microsoft.com/office/powerpoint/2010/main"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86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785" y="617799"/>
            <a:ext cx="11578015" cy="868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40286"/>
      </p:ext>
    </p:extLst>
  </p:cSld>
  <p:clrMapOvr>
    <a:masterClrMapping/>
  </p:clrMapOvr>
  <p:transition xmlns:p14="http://schemas.microsoft.com/office/powerpoint/2010/main"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DÉCOR </a:t>
            </a:r>
            <a:r>
              <a:rPr lang="mr-IN" dirty="0" smtClean="0"/>
              <a:t>–</a:t>
            </a:r>
            <a:r>
              <a:rPr lang="en-US" dirty="0" smtClean="0"/>
              <a:t> Helpful Tools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6726723" y="3356081"/>
            <a:ext cx="9903015" cy="5374537"/>
          </a:xfrm>
          <a:prstGeom prst="rect">
            <a:avLst/>
          </a:prstGeom>
        </p:spPr>
        <p:txBody>
          <a:bodyPr lIns="91439" tIns="91439" rIns="91439" bIns="91439" anchor="t">
            <a:normAutofit fontScale="25000" lnSpcReduction="20000"/>
          </a:bodyPr>
          <a:lstStyle/>
          <a:p>
            <a:pPr lvl="2"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17600" dirty="0" smtClean="0"/>
              <a:t>Insulation Foam </a:t>
            </a:r>
          </a:p>
          <a:p>
            <a:pPr lvl="2"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17600" dirty="0" smtClean="0"/>
              <a:t>Hot Knife or Jigsaw</a:t>
            </a:r>
          </a:p>
          <a:p>
            <a:pPr lvl="2"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17600" dirty="0" smtClean="0"/>
              <a:t>T-Square</a:t>
            </a:r>
          </a:p>
          <a:p>
            <a:pPr lvl="2"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17600" dirty="0" smtClean="0"/>
              <a:t>Sharp box cutters/x-</a:t>
            </a:r>
            <a:r>
              <a:rPr lang="en-US" sz="17600" dirty="0" err="1" smtClean="0"/>
              <a:t>acto</a:t>
            </a:r>
            <a:r>
              <a:rPr lang="en-US" sz="17600" dirty="0" smtClean="0"/>
              <a:t> knives</a:t>
            </a:r>
          </a:p>
          <a:p>
            <a:pPr lvl="2"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17600" dirty="0" smtClean="0"/>
              <a:t>Paint</a:t>
            </a:r>
          </a:p>
          <a:p>
            <a:pPr lvl="2"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17600" dirty="0" smtClean="0"/>
              <a:t>T-Pins</a:t>
            </a:r>
          </a:p>
          <a:p>
            <a:pPr lvl="2"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17600" dirty="0" smtClean="0"/>
              <a:t>Projector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98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2864464867"/>
      </p:ext>
    </p:extLst>
  </p:cSld>
  <p:clrMapOvr>
    <a:masterClrMapping/>
  </p:clrMapOvr>
  <p:transition xmlns:p14="http://schemas.microsoft.com/office/powerpoint/2010/main"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am boar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78" y="1100356"/>
            <a:ext cx="8853831" cy="6605788"/>
          </a:xfrm>
          <a:prstGeom prst="rect">
            <a:avLst/>
          </a:prstGeom>
        </p:spPr>
      </p:pic>
      <p:pic>
        <p:nvPicPr>
          <p:cNvPr id="5" name="Picture 4" descr="Backd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949" y="1100357"/>
            <a:ext cx="8807716" cy="660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2961"/>
      </p:ext>
    </p:extLst>
  </p:cSld>
  <p:clrMapOvr>
    <a:masterClrMapping/>
  </p:clrMapOvr>
  <p:transition xmlns:p14="http://schemas.microsoft.com/office/powerpoint/2010/main"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t-knife-300x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7" y="3893586"/>
            <a:ext cx="15032835" cy="4108975"/>
          </a:xfrm>
          <a:prstGeom prst="rect">
            <a:avLst/>
          </a:prstGeom>
        </p:spPr>
      </p:pic>
      <p:pic>
        <p:nvPicPr>
          <p:cNvPr id="7" name="Picture 6" descr="T-Pin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563" y="1829986"/>
            <a:ext cx="6299508" cy="540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40875"/>
      </p:ext>
    </p:extLst>
  </p:cSld>
  <p:clrMapOvr>
    <a:masterClrMapping/>
  </p:clrMapOvr>
  <p:transition xmlns:p14="http://schemas.microsoft.com/office/powerpoint/2010/main"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69" y="2900640"/>
            <a:ext cx="8403085" cy="5591871"/>
          </a:xfrm>
          <a:prstGeom prst="rect">
            <a:avLst/>
          </a:prstGeom>
        </p:spPr>
      </p:pic>
      <p:pic>
        <p:nvPicPr>
          <p:cNvPr id="8" name="Picture 7" descr="IMG_0228-225x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501" y="277792"/>
            <a:ext cx="6647923" cy="886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40875"/>
      </p:ext>
    </p:extLst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dstr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544" y="447839"/>
            <a:ext cx="11111983" cy="833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49584"/>
      </p:ext>
    </p:extLst>
  </p:cSld>
  <p:clrMapOvr>
    <a:masterClrMapping/>
  </p:clrMapOvr>
  <p:transition xmlns:p14="http://schemas.microsoft.com/office/powerpoint/2010/main"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DÉCOR 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2003717" y="3394152"/>
            <a:ext cx="21293793" cy="5312501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Create a Focal Wall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b="1" dirty="0" smtClean="0"/>
              <a:t>Use Light &amp; Color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98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950250539"/>
      </p:ext>
    </p:extLst>
  </p:cSld>
  <p:clrMapOvr>
    <a:masterClrMapping/>
  </p:clrMapOvr>
  <p:transition xmlns:p14="http://schemas.microsoft.com/office/powerpoint/2010/main"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DÉCOR </a:t>
            </a:r>
            <a:r>
              <a:rPr lang="mr-IN" dirty="0" smtClean="0"/>
              <a:t>–</a:t>
            </a:r>
            <a:r>
              <a:rPr lang="en-US" dirty="0" smtClean="0"/>
              <a:t> COLOR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1746321" y="3356081"/>
            <a:ext cx="21193987" cy="5374537"/>
          </a:xfrm>
          <a:prstGeom prst="rect">
            <a:avLst/>
          </a:prstGeom>
        </p:spPr>
        <p:txBody>
          <a:bodyPr lIns="91439" tIns="91439" rIns="91439" bIns="91439" anchor="t">
            <a:normAutofit fontScale="92500" lnSpcReduction="20000"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8000" dirty="0" smtClean="0"/>
              <a:t>Brightly colored walls, with large polka-dots or stripes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8000" dirty="0" smtClean="0"/>
              <a:t>Key words painted on the walls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8000" dirty="0" smtClean="0"/>
              <a:t>Chalk boards with colorful messages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8000" dirty="0" smtClean="0"/>
              <a:t>Neutral color scheme with pops of color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marL="0" indent="0" defTabSz="1828800">
              <a:lnSpc>
                <a:spcPct val="90000"/>
              </a:lnSpc>
              <a:spcBef>
                <a:spcPts val="2000"/>
              </a:spcBef>
              <a:buSzPct val="100000"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1097615476"/>
      </p:ext>
    </p:extLst>
  </p:cSld>
  <p:clrMapOvr>
    <a:masterClrMapping/>
  </p:clrMapOvr>
  <p:transition xmlns:p14="http://schemas.microsoft.com/office/powerpoint/2010/main"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217" y="277792"/>
            <a:ext cx="11906734" cy="893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72621"/>
      </p:ext>
    </p:extLst>
  </p:cSld>
  <p:clrMapOvr>
    <a:masterClrMapping/>
  </p:clrMapOvr>
  <p:transition xmlns:p14="http://schemas.microsoft.com/office/powerpoint/2010/main"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44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719" y="365314"/>
            <a:ext cx="9951180" cy="915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46234"/>
      </p:ext>
    </p:extLst>
  </p:cSld>
  <p:clrMapOvr>
    <a:masterClrMapping/>
  </p:clrMapOvr>
  <p:transition xmlns:p14="http://schemas.microsoft.com/office/powerpoint/2010/main"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/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DÉCOR </a:t>
            </a:r>
            <a:r>
              <a:rPr lang="mr-IN" dirty="0" smtClean="0"/>
              <a:t>–</a:t>
            </a:r>
            <a:r>
              <a:rPr lang="en-US" dirty="0" smtClean="0"/>
              <a:t> LIGHT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1746321" y="3356081"/>
            <a:ext cx="21193987" cy="5374537"/>
          </a:xfrm>
          <a:prstGeom prst="rect">
            <a:avLst/>
          </a:prstGeom>
        </p:spPr>
        <p:txBody>
          <a:bodyPr lIns="91439" tIns="91439" rIns="91439" bIns="91439" anchor="t">
            <a:normAutofit fontScale="92500" lnSpcReduction="10000"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8000" dirty="0" smtClean="0"/>
              <a:t>Production Level lighting is awesome, but not always realistic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8000" dirty="0" smtClean="0"/>
              <a:t>Truss with light rigs are fun, but again pricey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8000" dirty="0" smtClean="0"/>
              <a:t>Lamps with colored bulbs, recessed lighting, light boxes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marL="0" indent="0" defTabSz="1828800">
              <a:lnSpc>
                <a:spcPct val="90000"/>
              </a:lnSpc>
              <a:spcBef>
                <a:spcPts val="2000"/>
              </a:spcBef>
              <a:buSzPct val="100000"/>
              <a:buNone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139147572"/>
      </p:ext>
    </p:extLst>
  </p:cSld>
  <p:clrMapOvr>
    <a:masterClrMapping/>
  </p:clrMapOvr>
  <p:transition xmlns:p14="http://schemas.microsoft.com/office/powerpoint/2010/main"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45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264" y="1547701"/>
            <a:ext cx="8738496" cy="6553871"/>
          </a:xfrm>
          <a:prstGeom prst="rect">
            <a:avLst/>
          </a:prstGeom>
        </p:spPr>
      </p:pic>
      <p:pic>
        <p:nvPicPr>
          <p:cNvPr id="7" name="Picture 6" descr="IMG_70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602" y="1547701"/>
            <a:ext cx="8738493" cy="65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40875"/>
      </p:ext>
    </p:extLst>
  </p:cSld>
  <p:clrMapOvr>
    <a:masterClrMapping/>
  </p:clrMapOvr>
  <p:transition xmlns:p14="http://schemas.microsoft.com/office/powerpoint/2010/main"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30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551" y="505289"/>
            <a:ext cx="11628913" cy="872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04661"/>
      </p:ext>
    </p:extLst>
  </p:cSld>
  <p:clrMapOvr>
    <a:masterClrMapping/>
  </p:clrMapOvr>
  <p:transition xmlns:p14="http://schemas.microsoft.com/office/powerpoint/2010/main"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6" y="3370909"/>
            <a:ext cx="6411203" cy="4808403"/>
          </a:xfrm>
          <a:prstGeom prst="rect">
            <a:avLst/>
          </a:prstGeom>
        </p:spPr>
      </p:pic>
      <p:pic>
        <p:nvPicPr>
          <p:cNvPr id="4" name="Picture 3" descr="IMG_934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337" y="2623960"/>
            <a:ext cx="7620310" cy="5715233"/>
          </a:xfrm>
          <a:prstGeom prst="rect">
            <a:avLst/>
          </a:prstGeom>
        </p:spPr>
      </p:pic>
      <p:pic>
        <p:nvPicPr>
          <p:cNvPr id="7" name="Picture 6" descr="Screen Shot 2019-04-29 at 12.36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226" y="3087303"/>
            <a:ext cx="7436748" cy="509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04661"/>
      </p:ext>
    </p:extLst>
  </p:cSld>
  <p:clrMapOvr>
    <a:masterClrMapping/>
  </p:clrMapOvr>
  <p:transition xmlns:p14="http://schemas.microsoft.com/office/powerpoint/2010/main"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sz="6600" dirty="0" smtClean="0"/>
              <a:t>SHARED SPACE - PORTABILITY</a:t>
            </a:r>
            <a:endParaRPr sz="6600"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2003717" y="3394152"/>
            <a:ext cx="21293793" cy="5312501"/>
          </a:xfrm>
          <a:prstGeom prst="rect">
            <a:avLst/>
          </a:prstGeom>
        </p:spPr>
        <p:txBody>
          <a:bodyPr lIns="91439" tIns="91439" rIns="91439" bIns="91439" anchor="t">
            <a:normAutofit fontScale="77500" lnSpcReduction="20000"/>
          </a:bodyPr>
          <a:lstStyle/>
          <a:p>
            <a:pPr lvl="1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Magnets/</a:t>
            </a:r>
            <a:r>
              <a:rPr lang="en-US" sz="9800" dirty="0"/>
              <a:t>Command </a:t>
            </a:r>
            <a:r>
              <a:rPr lang="en-US" sz="9800" dirty="0" smtClean="0"/>
              <a:t>Hooks</a:t>
            </a:r>
          </a:p>
          <a:p>
            <a:pPr lvl="1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Tracking system for focal </a:t>
            </a:r>
            <a:r>
              <a:rPr lang="en-US" sz="9800" dirty="0"/>
              <a:t>w</a:t>
            </a:r>
            <a:r>
              <a:rPr lang="en-US" sz="9800" dirty="0" smtClean="0"/>
              <a:t>all</a:t>
            </a:r>
          </a:p>
          <a:p>
            <a:pPr lvl="1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Frames w/ hinges</a:t>
            </a:r>
          </a:p>
          <a:p>
            <a:pPr lvl="1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Hanging curtains</a:t>
            </a:r>
          </a:p>
          <a:p>
            <a:pPr lvl="1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Movable signage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98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98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2285233083"/>
      </p:ext>
    </p:extLst>
  </p:cSld>
  <p:clrMapOvr>
    <a:masterClrMapping/>
  </p:clrMapOvr>
  <p:transition xmlns:p14="http://schemas.microsoft.com/office/powerpoint/2010/main"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8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560" y="2762156"/>
            <a:ext cx="10344331" cy="7758248"/>
          </a:xfrm>
          <a:prstGeom prst="rect">
            <a:avLst/>
          </a:prstGeom>
        </p:spPr>
      </p:pic>
      <p:pic>
        <p:nvPicPr>
          <p:cNvPr id="6" name="Picture 5" descr="IMG_56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159" y="2116747"/>
            <a:ext cx="9600888" cy="720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35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key Mouse Water Painting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954" y="426253"/>
            <a:ext cx="11077574" cy="830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49584"/>
      </p:ext>
    </p:extLst>
  </p:cSld>
  <p:clrMapOvr>
    <a:masterClrMapping/>
  </p:clrMapOvr>
  <p:transition xmlns:p14="http://schemas.microsoft.com/office/powerpoint/2010/main"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86" y="888321"/>
            <a:ext cx="8391267" cy="11188355"/>
          </a:xfrm>
          <a:prstGeom prst="rect">
            <a:avLst/>
          </a:prstGeom>
        </p:spPr>
      </p:pic>
      <p:pic>
        <p:nvPicPr>
          <p:cNvPr id="3" name="Picture 2" descr="IMG_12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995" y="723229"/>
            <a:ext cx="8515086" cy="1135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608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1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805" y="763965"/>
            <a:ext cx="16008013" cy="1200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818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5496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51" y="3403336"/>
            <a:ext cx="6684760" cy="5013570"/>
          </a:xfrm>
          <a:prstGeom prst="rect">
            <a:avLst/>
          </a:prstGeom>
        </p:spPr>
      </p:pic>
      <p:pic>
        <p:nvPicPr>
          <p:cNvPr id="8" name="Picture 7" descr="12119146_859223727466014_2314563557494363459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386" y="1904862"/>
            <a:ext cx="6512044" cy="6512044"/>
          </a:xfrm>
          <a:prstGeom prst="rect">
            <a:avLst/>
          </a:prstGeom>
        </p:spPr>
      </p:pic>
      <p:pic>
        <p:nvPicPr>
          <p:cNvPr id="9" name="Picture 8" descr="IMG_614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063" y="2420762"/>
            <a:ext cx="7994858" cy="59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40875"/>
      </p:ext>
    </p:extLst>
  </p:cSld>
  <p:clrMapOvr>
    <a:masterClrMapping/>
  </p:clrMapOvr>
  <p:transition xmlns:p14="http://schemas.microsoft.com/office/powerpoint/2010/main"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ctrTitle" idx="4294967295"/>
          </p:nvPr>
        </p:nvSpPr>
        <p:spPr>
          <a:xfrm>
            <a:off x="4385065" y="858568"/>
            <a:ext cx="15582123" cy="1492899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defTabSz="1097280">
              <a:lnSpc>
                <a:spcPct val="90000"/>
              </a:lnSpc>
              <a:defRPr sz="7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sz="6600" dirty="0" smtClean="0"/>
              <a:t>SHARED SPACE - STORAGE</a:t>
            </a:r>
            <a:endParaRPr sz="6600" dirty="0"/>
          </a:p>
        </p:txBody>
      </p:sp>
      <p:sp>
        <p:nvSpPr>
          <p:cNvPr id="131" name="Shape 131"/>
          <p:cNvSpPr/>
          <p:nvPr/>
        </p:nvSpPr>
        <p:spPr>
          <a:xfrm>
            <a:off x="5743872" y="817671"/>
            <a:ext cx="12896256" cy="1574692"/>
          </a:xfrm>
          <a:prstGeom prst="rect">
            <a:avLst/>
          </a:prstGeom>
          <a:ln w="63500">
            <a:solidFill>
              <a:srgbClr val="E57A2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E57A2E"/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subTitle" sz="half" idx="4294967295"/>
          </p:nvPr>
        </p:nvSpPr>
        <p:spPr>
          <a:xfrm>
            <a:off x="2003717" y="3394152"/>
            <a:ext cx="21293793" cy="5018989"/>
          </a:xfrm>
          <a:prstGeom prst="rect">
            <a:avLst/>
          </a:prstGeom>
        </p:spPr>
        <p:txBody>
          <a:bodyPr lIns="91439" tIns="91439" rIns="91439" bIns="91439" anchor="t">
            <a:normAutofit/>
          </a:bodyPr>
          <a:lstStyle/>
          <a:p>
            <a:pPr lvl="1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Hanging curtains</a:t>
            </a:r>
          </a:p>
          <a:p>
            <a:pPr lvl="1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Under the stage</a:t>
            </a:r>
          </a:p>
          <a:p>
            <a:pPr lvl="1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r>
              <a:rPr lang="en-US" sz="9800" dirty="0" smtClean="0"/>
              <a:t>My car, basement, garage!</a:t>
            </a:r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98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9800" dirty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lang="en-US" sz="8000" dirty="0" smtClean="0"/>
          </a:p>
          <a:p>
            <a:pPr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solidFill>
                  <a:srgbClr val="797979"/>
                </a:solidFill>
                <a:latin typeface="Muli Regular"/>
                <a:ea typeface="Muli Regular"/>
                <a:cs typeface="Muli Regular"/>
                <a:sym typeface="Muli Regular"/>
              </a:defRPr>
            </a:pP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469237188"/>
      </p:ext>
    </p:extLst>
  </p:cSld>
  <p:clrMapOvr>
    <a:masterClrMapping/>
  </p:clrMapOvr>
  <p:transition xmlns:p14="http://schemas.microsoft.com/office/powerpoint/2010/main"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411" y="1531992"/>
            <a:ext cx="8879842" cy="6659881"/>
          </a:xfrm>
          <a:prstGeom prst="rect">
            <a:avLst/>
          </a:prstGeom>
        </p:spPr>
      </p:pic>
      <p:pic>
        <p:nvPicPr>
          <p:cNvPr id="5" name="Picture 4" descr="IMG_8049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9326" y="1434801"/>
            <a:ext cx="9009429" cy="67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18049"/>
      </p:ext>
    </p:extLst>
  </p:cSld>
  <p:clrMapOvr>
    <a:masterClrMapping/>
  </p:clrMapOvr>
  <p:transition xmlns:p14="http://schemas.microsoft.com/office/powerpoint/2010/main"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4-29 at 1.14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99" y="624114"/>
            <a:ext cx="6887005" cy="7503292"/>
          </a:xfrm>
          <a:prstGeom prst="rect">
            <a:avLst/>
          </a:prstGeom>
        </p:spPr>
      </p:pic>
      <p:pic>
        <p:nvPicPr>
          <p:cNvPr id="3" name="Picture 2" descr="Screen Shot 2019-04-29 at 1.14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125" y="1180506"/>
            <a:ext cx="9880600" cy="69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11909"/>
      </p:ext>
    </p:extLst>
  </p:cSld>
  <p:clrMapOvr>
    <a:masterClrMapping/>
  </p:clrMapOvr>
  <p:transition xmlns:p14="http://schemas.microsoft.com/office/powerpoint/2010/main"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79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26" y="1825493"/>
            <a:ext cx="8624793" cy="6468595"/>
          </a:xfrm>
          <a:prstGeom prst="rect">
            <a:avLst/>
          </a:prstGeom>
        </p:spPr>
      </p:pic>
      <p:pic>
        <p:nvPicPr>
          <p:cNvPr id="6" name="Picture 5" descr="IMG_779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819" y="1825493"/>
            <a:ext cx="8783530" cy="658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40875"/>
      </p:ext>
    </p:extLst>
  </p:cSld>
  <p:clrMapOvr>
    <a:masterClrMapping/>
  </p:clrMapOvr>
  <p:transition xmlns:p14="http://schemas.microsoft.com/office/powerpoint/2010/main"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4-29 at 1.1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96" y="850440"/>
            <a:ext cx="10563947" cy="783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16268"/>
      </p:ext>
    </p:extLst>
  </p:cSld>
  <p:clrMapOvr>
    <a:masterClrMapping/>
  </p:clrMapOvr>
  <p:transition xmlns:p14="http://schemas.microsoft.com/office/powerpoint/2010/main"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ctrTitle" idx="4294967295"/>
          </p:nvPr>
        </p:nvSpPr>
        <p:spPr>
          <a:xfrm>
            <a:off x="1321019" y="3492789"/>
            <a:ext cx="22223966" cy="5035059"/>
          </a:xfrm>
          <a:prstGeom prst="rect">
            <a:avLst/>
          </a:prstGeom>
        </p:spPr>
        <p:txBody>
          <a:bodyPr lIns="91439" tIns="91439" rIns="91439" bIns="91439">
            <a:normAutofit fontScale="90000"/>
          </a:bodyPr>
          <a:lstStyle>
            <a:lvl1pPr algn="l" defTabSz="1828800">
              <a:lnSpc>
                <a:spcPct val="90000"/>
              </a:lnSpc>
              <a:defRPr sz="12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The goal of your physical environment is to create a space where relationships can thrive.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7914101"/>
      </p:ext>
    </p:extLst>
  </p:cSld>
  <p:clrMapOvr>
    <a:masterClrMapping/>
  </p:clrMapOvr>
  <p:transition xmlns:p14="http://schemas.microsoft.com/office/powerpoint/2010/main"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ctrTitle" idx="4294967295"/>
          </p:nvPr>
        </p:nvSpPr>
        <p:spPr>
          <a:xfrm>
            <a:off x="3699071" y="3235880"/>
            <a:ext cx="17392258" cy="3113963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12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INTENTIONALITY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173391"/>
      </p:ext>
    </p:extLst>
  </p:cSld>
  <p:clrMapOvr>
    <a:masterClrMapping/>
  </p:clrMapOvr>
  <p:transition xmlns:p14="http://schemas.microsoft.com/office/powerpoint/2010/main"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ctrTitle" idx="4294967295"/>
          </p:nvPr>
        </p:nvSpPr>
        <p:spPr>
          <a:xfrm>
            <a:off x="1950266" y="2812375"/>
            <a:ext cx="20863316" cy="5715473"/>
          </a:xfrm>
          <a:prstGeom prst="rect">
            <a:avLst/>
          </a:prstGeom>
        </p:spPr>
        <p:txBody>
          <a:bodyPr lIns="91439" tIns="91439" rIns="91439" bIns="91439">
            <a:normAutofit fontScale="90000"/>
          </a:bodyPr>
          <a:lstStyle>
            <a:lvl1pPr algn="l" defTabSz="1828800">
              <a:lnSpc>
                <a:spcPct val="90000"/>
              </a:lnSpc>
              <a:defRPr sz="12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We are doing more than just creating an environment, we are creating an </a:t>
            </a:r>
            <a:r>
              <a:rPr lang="en-US" b="1" dirty="0" smtClean="0"/>
              <a:t>experience</a:t>
            </a:r>
            <a:r>
              <a:rPr lang="en-US" dirty="0" smtClean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173391"/>
      </p:ext>
    </p:extLst>
  </p:cSld>
  <p:clrMapOvr>
    <a:masterClrMapping/>
  </p:clrMapOvr>
  <p:transition xmlns:p14="http://schemas.microsoft.com/office/powerpoint/2010/main"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ctrTitle" idx="4294967295"/>
          </p:nvPr>
        </p:nvSpPr>
        <p:spPr>
          <a:xfrm>
            <a:off x="1315296" y="3235880"/>
            <a:ext cx="22178611" cy="4883720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algn="l" defTabSz="1828800">
              <a:lnSpc>
                <a:spcPct val="90000"/>
              </a:lnSpc>
              <a:defRPr sz="12500">
                <a:solidFill>
                  <a:srgbClr val="E77B2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We have something better!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173391"/>
      </p:ext>
    </p:extLst>
  </p:cSld>
  <p:clrMapOvr>
    <a:masterClrMapping/>
  </p:clrMapOvr>
  <p:transition xmlns:p14="http://schemas.microsoft.com/office/powerpoint/2010/main"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434</Words>
  <Application>Microsoft Macintosh PowerPoint</Application>
  <PresentationFormat>Custom</PresentationFormat>
  <Paragraphs>133</Paragraphs>
  <Slides>68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INTENTIONALITY</vt:lpstr>
      <vt:lpstr>We are doing more than just creating an environment, we are creating an experience.</vt:lpstr>
      <vt:lpstr>We have something better!</vt:lpstr>
      <vt:lpstr>Creating an awesome environment is not the end –  it’s a means to an end.</vt:lpstr>
      <vt:lpstr>The goal of your physical environment is to create a space where relationships can thrive. </vt:lpstr>
      <vt:lpstr>BIG 5</vt:lpstr>
      <vt:lpstr>MAKE IT UNIQUE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MAKE IT RELEVANT</vt:lpstr>
      <vt:lpstr>PowerPoint Presentation</vt:lpstr>
      <vt:lpstr>PowerPoint Presentation</vt:lpstr>
      <vt:lpstr>MAKE IT SAFE</vt:lpstr>
      <vt:lpstr>MAKE IT APPEALING</vt:lpstr>
      <vt:lpstr>MAKE IT FUN</vt:lpstr>
      <vt:lpstr>MAKE IT FUN - HOW</vt:lpstr>
      <vt:lpstr>PowerPoint Presentation</vt:lpstr>
      <vt:lpstr>NUTS &amp; BOLTS</vt:lpstr>
      <vt:lpstr>DÉCOR </vt:lpstr>
      <vt:lpstr>DÉCOR </vt:lpstr>
      <vt:lpstr>PowerPoint Presentation</vt:lpstr>
      <vt:lpstr>PowerPoint Presentation</vt:lpstr>
      <vt:lpstr>DÉCOR </vt:lpstr>
      <vt:lpstr>PowerPoint Presentation</vt:lpstr>
      <vt:lpstr>DÉCOR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DÉCOR </vt:lpstr>
      <vt:lpstr>DÉCOR – FOCAL WALL</vt:lpstr>
      <vt:lpstr>PowerPoint Presentation</vt:lpstr>
      <vt:lpstr>PowerPoint Presentation</vt:lpstr>
      <vt:lpstr>PowerPoint Presentation</vt:lpstr>
      <vt:lpstr>PowerPoint Presentation</vt:lpstr>
      <vt:lpstr>DÉCOR – Helpful Tools</vt:lpstr>
      <vt:lpstr>PowerPoint Presentation</vt:lpstr>
      <vt:lpstr>PowerPoint Presentation</vt:lpstr>
      <vt:lpstr>PowerPoint Presentation</vt:lpstr>
      <vt:lpstr>DÉCOR </vt:lpstr>
      <vt:lpstr>DÉCOR – COLOR</vt:lpstr>
      <vt:lpstr>PowerPoint Presentation</vt:lpstr>
      <vt:lpstr>PowerPoint Presentation</vt:lpstr>
      <vt:lpstr>DÉCOR – LIGHT</vt:lpstr>
      <vt:lpstr>PowerPoint Presentation</vt:lpstr>
      <vt:lpstr>PowerPoint Presentation</vt:lpstr>
      <vt:lpstr>PowerPoint Presentation</vt:lpstr>
      <vt:lpstr>SHARED SPACE - PORTABILITY</vt:lpstr>
      <vt:lpstr>PowerPoint Presentation</vt:lpstr>
      <vt:lpstr>PowerPoint Presentation</vt:lpstr>
      <vt:lpstr>PowerPoint Presentation</vt:lpstr>
      <vt:lpstr>PowerPoint Presentation</vt:lpstr>
      <vt:lpstr>SHARED SPACE - STORAGE</vt:lpstr>
      <vt:lpstr>PowerPoint Presentation</vt:lpstr>
      <vt:lpstr>PowerPoint Presentation</vt:lpstr>
      <vt:lpstr>PowerPoint Presentation</vt:lpstr>
      <vt:lpstr>PowerPoint Presentation</vt:lpstr>
      <vt:lpstr>The goal of your physical environment is to create a space where relationships can thrive.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Lisa Molite</cp:lastModifiedBy>
  <cp:revision>29</cp:revision>
  <dcterms:modified xsi:type="dcterms:W3CDTF">2019-05-05T16:48:01Z</dcterms:modified>
</cp:coreProperties>
</file>